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8"/>
  </p:notesMasterIdLst>
  <p:sldIdLst>
    <p:sldId id="805" r:id="rId2"/>
    <p:sldId id="806" r:id="rId3"/>
    <p:sldId id="811" r:id="rId4"/>
    <p:sldId id="809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5" r:id="rId36"/>
    <p:sldId id="466" r:id="rId37"/>
    <p:sldId id="467" r:id="rId38"/>
    <p:sldId id="470" r:id="rId39"/>
    <p:sldId id="471" r:id="rId40"/>
    <p:sldId id="472" r:id="rId41"/>
    <p:sldId id="473" r:id="rId42"/>
    <p:sldId id="474" r:id="rId43"/>
    <p:sldId id="476" r:id="rId44"/>
    <p:sldId id="477" r:id="rId45"/>
    <p:sldId id="478" r:id="rId46"/>
    <p:sldId id="479" r:id="rId47"/>
    <p:sldId id="813" r:id="rId48"/>
    <p:sldId id="808" r:id="rId49"/>
    <p:sldId id="803" r:id="rId50"/>
    <p:sldId id="804" r:id="rId51"/>
    <p:sldId id="371" r:id="rId52"/>
    <p:sldId id="807" r:id="rId53"/>
    <p:sldId id="373" r:id="rId54"/>
    <p:sldId id="374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810" r:id="rId78"/>
    <p:sldId id="265" r:id="rId79"/>
    <p:sldId id="277" r:id="rId80"/>
    <p:sldId id="282" r:id="rId81"/>
    <p:sldId id="279" r:id="rId82"/>
    <p:sldId id="283" r:id="rId83"/>
    <p:sldId id="280" r:id="rId84"/>
    <p:sldId id="284" r:id="rId85"/>
    <p:sldId id="281" r:id="rId86"/>
    <p:sldId id="285" r:id="rId87"/>
    <p:sldId id="308" r:id="rId88"/>
    <p:sldId id="309" r:id="rId89"/>
    <p:sldId id="781" r:id="rId90"/>
    <p:sldId id="276" r:id="rId91"/>
    <p:sldId id="312" r:id="rId92"/>
    <p:sldId id="313" r:id="rId93"/>
    <p:sldId id="314" r:id="rId94"/>
    <p:sldId id="317" r:id="rId95"/>
    <p:sldId id="318" r:id="rId96"/>
    <p:sldId id="812" r:id="rId9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164"/>
    <a:srgbClr val="1A1C1E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57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3E8C-F892-4084-B8DB-C2A70542D1A9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B04F-7FFE-40CC-BCE1-84915818F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pace.com/bardirearduino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rallax.com/tabid/295/Default.aspx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702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59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7050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14 pinos digitais de I/O (pinos de 0-13) Podem ser programados como entrada ou saída de acordo com o que for especificado no sketch. • 6 pinos de entrada analógica (pinos 0-5) Recebem leituras de tensão de um sensor e as convertem em um numero entre 0 e 1023. • 6 pinos de saída analógica (pinos 3,5,6,9,10 e 11) Na verdade são seis pinos digitais reprogramados para serem usados como saídas analógicas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592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pitoresca cidade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fica no rio Dora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Baltea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norte da Itália, é famosa por seus reis defraudados. Em 1002, o rei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tornou-se o governante do país, apenas para ser destronado pelo rei Henrique II, da Alemanha, dois anos depois. Hoje, 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Re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pub em uma rua de paralelepípedos da cidade, homenageia sua memória, e é aí que um improvável novo rei nasceu.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muitos de seus colegas,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baseou no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BASIC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criado pela empresa californiana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Parallax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os engenheiros usavam há cerca de uma década. Codificado com a linguagem de programação BASIC,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como uma pequena placa de circuito organizada, reunindo os fundamentos de uma fonte de alimentação,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memória e portas de entrada / saída para conectar hardware. Mas o BASIC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teve dois problemas,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descobriu: não tinha poder computacional suficiente para alguns dos projetos que seus alunos tinham em mente, e também era um pouco caro demais - uma placa e peças básicas poderiam custar cerca de US $ 100. Ele também precisava de algo que pudesse ser executado em computadores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dia 28 de Julho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anunciado um novo CEO da empresa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agora adquirida pela empresa BCMI. O novo CEO, Fabio Violante vai substituir Federico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até então. Para quem acompanhou,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passou por uma briga judicial, que culminou na criação de duas empresas diferentes e até a criação de uma marca exclusiva para o mercado americano,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Mas agora tudo parece ter voltado a normalidade. A comunidade agradece.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9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a. Conecte o pino GND do </a:t>
            </a:r>
            <a:r>
              <a:rPr lang="pt-BR" dirty="0" err="1"/>
              <a:t>Arduino</a:t>
            </a:r>
            <a:r>
              <a:rPr lang="pt-BR" dirty="0"/>
              <a:t> à linha de alimentação negativa (preta ou azul) da </a:t>
            </a:r>
            <a:r>
              <a:rPr lang="pt-BR" dirty="0" err="1"/>
              <a:t>protoboard</a:t>
            </a:r>
            <a:r>
              <a:rPr lang="pt-BR" dirty="0"/>
              <a:t>. b. Coloque o resistor de 220 ohms (ou 330 ohms) entre a linha de alimentação negativa e qualquer outra linha da </a:t>
            </a:r>
            <a:r>
              <a:rPr lang="pt-BR" dirty="0" err="1"/>
              <a:t>protoboard</a:t>
            </a:r>
            <a:r>
              <a:rPr lang="pt-BR" dirty="0"/>
              <a:t>. c. Coloque o LED com o Cátodo (lado chanfrado) conectado ao resistor. d. Conecte o Ânodo do LED ao pino 13 do </a:t>
            </a:r>
            <a:r>
              <a:rPr lang="pt-BR" dirty="0" err="1"/>
              <a:t>Arduino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0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06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“numero” vai ser a variável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147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50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55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088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540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04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18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259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B3A86944-2876-C3C2-D998-B895273D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00" y="292781"/>
            <a:ext cx="11588600" cy="6272437"/>
          </a:xfrm>
          <a:prstGeom prst="rect">
            <a:avLst/>
          </a:prstGeom>
        </p:spPr>
      </p:pic>
      <p:pic>
        <p:nvPicPr>
          <p:cNvPr id="3" name="Imagem 1">
            <a:extLst>
              <a:ext uri="{FF2B5EF4-FFF2-40B4-BE49-F238E27FC236}">
                <a16:creationId xmlns:a16="http://schemas.microsoft.com/office/drawing/2014/main" id="{CCEEAAB1-0C62-795D-C7AF-472ACE40D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366" y="2854782"/>
            <a:ext cx="4269268" cy="11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3DEA367-075F-9F8E-A12D-25F0DE26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017044"/>
            <a:ext cx="10515600" cy="82391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879AF3-457D-5B0A-B995-D23A0EF57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pic>
        <p:nvPicPr>
          <p:cNvPr id="9" name="Imagem 1">
            <a:extLst>
              <a:ext uri="{FF2B5EF4-FFF2-40B4-BE49-F238E27FC236}">
                <a16:creationId xmlns:a16="http://schemas.microsoft.com/office/drawing/2014/main" id="{06E25364-16E9-C821-E2AF-2330D354F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839" y="364886"/>
            <a:ext cx="1579539" cy="424896"/>
          </a:xfrm>
          <a:prstGeom prst="rect">
            <a:avLst/>
          </a:prstGeom>
        </p:spPr>
      </p:pic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F72D8261-E29D-7133-0ECE-FFF549BC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260DFE-6E17-C3E0-80C3-71DA56EF7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0"/>
            <a:ext cx="11353798" cy="1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3528"/>
            <a:ext cx="10515600" cy="8239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BDD4D3-445B-FBBF-2CF2-49BB0155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67290"/>
            <a:ext cx="10515600" cy="642143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5DD32D-751D-7808-477E-A37AAB102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AE2E5909-D467-30B7-C433-12DEF08FA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3960557"/>
            <a:ext cx="10515600" cy="642143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5" name="Espaço Reservado para Número de Slide 5">
            <a:extLst>
              <a:ext uri="{FF2B5EF4-FFF2-40B4-BE49-F238E27FC236}">
                <a16:creationId xmlns:a16="http://schemas.microsoft.com/office/drawing/2014/main" id="{0A672FAE-454F-6E87-30F1-87748FDF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848CEC-72A4-B047-8D34-157DAAA751A8}"/>
              </a:ext>
            </a:extLst>
          </p:cNvPr>
          <p:cNvSpPr txBox="1"/>
          <p:nvPr userDrawn="1"/>
        </p:nvSpPr>
        <p:spPr>
          <a:xfrm>
            <a:off x="219075" y="6088030"/>
            <a:ext cx="338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Fevereiro 2023 / versão 1</a:t>
            </a:r>
          </a:p>
        </p:txBody>
      </p:sp>
    </p:spTree>
    <p:extLst>
      <p:ext uri="{BB962C8B-B14F-4D97-AF65-F5344CB8AC3E}">
        <p14:creationId xmlns:p14="http://schemas.microsoft.com/office/powerpoint/2010/main" val="23363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0A14283-BF6B-C199-2ABD-6562AF313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CDEBF4-76B8-844D-C917-FDBFF421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750"/>
            <a:ext cx="10515600" cy="9858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2A248-EAC1-B9C0-8B08-F7412312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976730"/>
          </a:xfrm>
        </p:spPr>
        <p:txBody>
          <a:bodyPr/>
          <a:lstStyle>
            <a:lvl1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F81DBA-1465-7924-A774-4A87CD54D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320" y="387750"/>
            <a:ext cx="121148" cy="988023"/>
          </a:xfrm>
          <a:prstGeom prst="rect">
            <a:avLst/>
          </a:prstGeom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A35CD0C3-9EBB-1675-3AFC-94677C1E34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304E3-EF03-6264-1364-A0E6A19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97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73528"/>
            <a:ext cx="11183471" cy="1234448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838199" y="3357951"/>
            <a:ext cx="10699378" cy="123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2400" dirty="0">
                <a:effectLst/>
                <a:latin typeface="Arial" panose="020B0604020202020204" pitchFamily="34" charset="0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4652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345C28B-271B-56CF-5FAA-51CDAFCA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798997-56FA-AA85-32B3-E2C38BFD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8D380-BB49-1C59-1522-3BBB4D910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16FDB1-415F-1673-E4C5-918461D12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5DF252-24E3-7679-FF78-E51AE7C28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A1C1E"/>
                </a:solidFill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8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8" r:id="rId2"/>
    <p:sldLayoutId id="2147483769" r:id="rId3"/>
    <p:sldLayoutId id="2147483755" r:id="rId4"/>
    <p:sldLayoutId id="214748375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1C1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atmel.com/Images/Atmel-2549-8-bit-AVR-Microcontroller-ATmega640-1280-1281-2560-2561_datasheet.pdf" TargetMode="Externa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3359EA-C849-242B-E52F-8E0E78B774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26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3520"/>
            <a:ext cx="10839450" cy="5173979"/>
          </a:xfrm>
        </p:spPr>
        <p:txBody>
          <a:bodyPr>
            <a:normAutofit/>
          </a:bodyPr>
          <a:lstStyle/>
          <a:p>
            <a:r>
              <a:rPr lang="pt-BR" sz="3600" dirty="0"/>
              <a:t>A partir dos anos de 1920, começaram os primeiros estudos com materiais </a:t>
            </a:r>
            <a:r>
              <a:rPr lang="pt-BR" sz="3600" b="1" dirty="0"/>
              <a:t>semicondutores</a:t>
            </a:r>
            <a:r>
              <a:rPr lang="pt-BR" sz="3600" dirty="0"/>
              <a:t>.</a:t>
            </a:r>
          </a:p>
          <a:p>
            <a:r>
              <a:rPr lang="pt-BR" sz="3600" dirty="0"/>
              <a:t>O objetivo era criar componentes que substituíssem as válvulas e os relés no processamento de informações, com inúmeras vantagens.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93C26D-5C2D-9035-EA5A-A75F9769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8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279245"/>
            <a:ext cx="10847917" cy="4762118"/>
          </a:xfrm>
        </p:spPr>
        <p:txBody>
          <a:bodyPr>
            <a:normAutofit/>
          </a:bodyPr>
          <a:lstStyle/>
          <a:p>
            <a:r>
              <a:rPr lang="pt-BR" sz="3600" dirty="0"/>
              <a:t>Enquanto as pesquisas corriam, o primeiro grande computador da história era inaugurado: o ENIAC.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62" y="2506370"/>
            <a:ext cx="9091675" cy="414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852CC4-CE00-63F5-9F32-BC54CD8C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1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pic>
        <p:nvPicPr>
          <p:cNvPr id="23556" name="Picture 4" descr="Sociedade pós-moderna depende da informática até para atividades cotidianas  - Unit Universidade Tiradentes, a melhor particular do Norde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1373588"/>
            <a:ext cx="10372725" cy="52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5CFC133-105D-9203-42A8-B7764CFC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92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pic>
        <p:nvPicPr>
          <p:cNvPr id="25602" name="Picture 2" descr="https://sites.google.com/site/historiasobreossitesdebusca/_/rsrc/1272388251893/primeiro-computador-do-mundo/658px-ENIAC_Pen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2" y="1771940"/>
            <a:ext cx="5095693" cy="46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sites.google.com/site/historiasobreossitesdebusca/_/rsrc/1272389768645/primeiro-computador-do-mundo/Eniac%20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83" y="1771939"/>
            <a:ext cx="5904792" cy="45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8A5633-0A1E-E1BD-A93E-9A6A49C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24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9333" y="560584"/>
            <a:ext cx="9254066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5311" y="1307102"/>
            <a:ext cx="9254066" cy="5369923"/>
          </a:xfrm>
        </p:spPr>
        <p:txBody>
          <a:bodyPr>
            <a:normAutofit/>
          </a:bodyPr>
          <a:lstStyle/>
          <a:p>
            <a:r>
              <a:rPr lang="pt-BR" sz="2800" dirty="0"/>
              <a:t>Média 5,50m de altura e 25m de comprimento, totalizando uma área de 180m².</a:t>
            </a:r>
          </a:p>
          <a:p>
            <a:r>
              <a:rPr lang="pt-BR" sz="2800" dirty="0"/>
              <a:t> Era composto por 70 mil resistores, 18 mil válvulas, 10 mil capacitores, 1500 relés e 6 mil chaves interruptoras.</a:t>
            </a:r>
          </a:p>
          <a:p>
            <a:r>
              <a:rPr lang="pt-BR" sz="2800" dirty="0"/>
              <a:t>Consumia 200 000 W de potência.</a:t>
            </a:r>
          </a:p>
          <a:p>
            <a:r>
              <a:rPr lang="pt-BR" sz="2800" dirty="0"/>
              <a:t>Quando era ligado/reiniciado, as luzes do Estado da Filadélfia piscavam.</a:t>
            </a:r>
          </a:p>
          <a:p>
            <a:r>
              <a:rPr lang="pt-BR" sz="2800" dirty="0"/>
              <a:t> Foi criado com fins militares, para fazer cálculos de trajetórias de mísseis balísticos e outros cálculos de guerra</a:t>
            </a:r>
            <a:r>
              <a:rPr lang="pt-BR" dirty="0"/>
              <a:t>.</a:t>
            </a:r>
          </a:p>
          <a:p>
            <a:r>
              <a:rPr lang="pt-BR" sz="2800" dirty="0"/>
              <a:t>A sua capacidade de processamento era a de realizar 5 mil cálculos por segundo.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6D5CAB-EEC0-9F46-B16E-83A3145E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62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254066" cy="5199932"/>
          </a:xfrm>
        </p:spPr>
        <p:txBody>
          <a:bodyPr>
            <a:normAutofit/>
          </a:bodyPr>
          <a:lstStyle/>
          <a:p>
            <a:r>
              <a:rPr lang="pt-BR" sz="3200" dirty="0"/>
              <a:t>Funcionava utilizando lógica digital (0 e 1);</a:t>
            </a:r>
          </a:p>
          <a:p>
            <a:r>
              <a:rPr lang="pt-BR" sz="3200" dirty="0"/>
              <a:t>Pesava 30 toneladas (30000kg);</a:t>
            </a:r>
          </a:p>
          <a:p>
            <a:r>
              <a:rPr lang="pt-BR" sz="3200" dirty="0"/>
              <a:t>Internamente, a temperatura chegava a 50°C;</a:t>
            </a:r>
          </a:p>
          <a:p>
            <a:r>
              <a:rPr lang="pt-BR" sz="3200" dirty="0"/>
              <a:t>A cada 10min em média, uma válvula queimava;</a:t>
            </a:r>
          </a:p>
          <a:p>
            <a:r>
              <a:rPr lang="pt-BR" sz="3200" dirty="0"/>
              <a:t>Inicialmente tinha uma equipe de 80 programadores;</a:t>
            </a:r>
          </a:p>
          <a:p>
            <a:r>
              <a:rPr lang="pt-BR" sz="3200" dirty="0"/>
              <a:t>Todos os programadores eram mulheres;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892FAD-A3EA-D9D3-8F2E-40CE50C2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358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405607"/>
            <a:ext cx="9163052" cy="985838"/>
          </a:xfrm>
        </p:spPr>
        <p:txBody>
          <a:bodyPr>
            <a:normAutofit fontScale="90000"/>
          </a:bodyPr>
          <a:lstStyle/>
          <a:p>
            <a:r>
              <a:rPr lang="pt-BR" dirty="0"/>
              <a:t>EDVAC – </a:t>
            </a:r>
            <a:r>
              <a:rPr lang="en-US" dirty="0"/>
              <a:t>(Electronic Discrete Variable Automatic Computer)</a:t>
            </a:r>
            <a:endParaRPr lang="pt-B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39" y="1473290"/>
            <a:ext cx="6969522" cy="527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441D75F-977F-DF93-CE8A-A482B370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229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EDVAC – </a:t>
            </a:r>
            <a:r>
              <a:rPr lang="en-US" dirty="0"/>
              <a:t>(Electronic Discrete Variable Automatic Computer)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2882"/>
            <a:ext cx="9890518" cy="4762118"/>
          </a:xfrm>
        </p:spPr>
        <p:txBody>
          <a:bodyPr>
            <a:normAutofit/>
          </a:bodyPr>
          <a:lstStyle/>
          <a:p>
            <a:pPr algn="just"/>
            <a:r>
              <a:rPr lang="pt-BR" sz="3600" dirty="0"/>
              <a:t>Diferentemente de seu predecessor ENIAC, este utilizava o </a:t>
            </a:r>
            <a:r>
              <a:rPr lang="pt-BR" sz="3600" b="1" dirty="0">
                <a:solidFill>
                  <a:srgbClr val="FF0000"/>
                </a:solidFill>
              </a:rPr>
              <a:t>sistema binário </a:t>
            </a:r>
            <a:r>
              <a:rPr lang="pt-BR" sz="3600" dirty="0"/>
              <a:t>e possuía arquitetura de </a:t>
            </a:r>
            <a:r>
              <a:rPr lang="pt-BR" sz="3600" b="1" dirty="0">
                <a:solidFill>
                  <a:srgbClr val="FF0000"/>
                </a:solidFill>
              </a:rPr>
              <a:t>von Neumann</a:t>
            </a:r>
            <a:r>
              <a:rPr lang="pt-BR" sz="3600" dirty="0"/>
              <a:t>. </a:t>
            </a:r>
          </a:p>
          <a:p>
            <a:pPr algn="just"/>
            <a:endParaRPr lang="pt-BR" sz="3600" dirty="0"/>
          </a:p>
          <a:p>
            <a:pPr algn="just"/>
            <a:r>
              <a:rPr lang="pt-BR" sz="3600" dirty="0"/>
              <a:t>Esses conceitos foram fundamentais para o desenvolvimento dos computadores como conhecemos atualmente.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726757-B871-53FE-BDAF-5D5D1919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58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Transistor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3520"/>
            <a:ext cx="11258550" cy="5173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Enquanto o ENIAC estava em pleno vapor, os cientistas John </a:t>
            </a:r>
            <a:r>
              <a:rPr lang="pt-BR" sz="2800" dirty="0" err="1"/>
              <a:t>Barden</a:t>
            </a:r>
            <a:r>
              <a:rPr lang="pt-BR" sz="2800" dirty="0"/>
              <a:t>, Walter </a:t>
            </a:r>
            <a:r>
              <a:rPr lang="pt-BR" sz="2800" dirty="0" err="1"/>
              <a:t>Bratain</a:t>
            </a:r>
            <a:r>
              <a:rPr lang="pt-BR" sz="2800" dirty="0"/>
              <a:t> e William Shockley inventam o Transistor nos laboratórios da BELL.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68" y="3085185"/>
            <a:ext cx="4141642" cy="35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5285A3-0558-470D-132A-FCE5085F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2795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O Transistor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515600" cy="5173979"/>
          </a:xfrm>
        </p:spPr>
        <p:txBody>
          <a:bodyPr>
            <a:normAutofit/>
          </a:bodyPr>
          <a:lstStyle/>
          <a:p>
            <a:r>
              <a:rPr lang="pt-BR" sz="3200" dirty="0"/>
              <a:t>Esse foi um grande marco na história.  Muitos consideram o transistor como a mais importante invenção da história da humanidade.</a:t>
            </a:r>
          </a:p>
          <a:p>
            <a:r>
              <a:rPr lang="pt-BR" sz="3200" dirty="0"/>
              <a:t>Isso porque o transistor substituiu as válvulas com inúmeras vantagens, tais como tamanho,</a:t>
            </a:r>
            <a:r>
              <a:rPr lang="pt-BR" sz="3200" i="1" dirty="0"/>
              <a:t> </a:t>
            </a:r>
            <a:r>
              <a:rPr lang="pt-BR" sz="3200" dirty="0"/>
              <a:t>consumo de energia, temperatura, velocidade de comutação, custo de produção,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45C58E-0A9A-AE6C-AB90-D5F2347E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25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4BC400F-E078-DBF3-3E85-F9EBEDC9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56A3BC8-1AF1-2CF8-0A77-1FF6EBF6B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Edge Computing &amp; Computer Systems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BF441D1-DCFA-06DE-26D1-3EB7F650EA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/>
              <a:t>Prof. Airton / Prof. Fabio / Prof. Lucas / Prof. Yan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C3507-4FDD-F6C7-1636-01B45002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148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O primeiro CI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8" y="1391445"/>
            <a:ext cx="10515600" cy="5173979"/>
          </a:xfrm>
        </p:spPr>
        <p:txBody>
          <a:bodyPr>
            <a:normAutofit/>
          </a:bodyPr>
          <a:lstStyle/>
          <a:p>
            <a:r>
              <a:rPr lang="pt-BR" sz="3200" dirty="0"/>
              <a:t>Graças ao transistor, em 1959 a empresa TEXAS INSTRUMENTS cria o primeiro Circuito Integrado (CI), onde em uma mesma pastilha eram integrados vários transistores.</a:t>
            </a:r>
          </a:p>
          <a:p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78" y="3143249"/>
            <a:ext cx="5376643" cy="35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09126E-46DC-6970-D56E-9D6ED614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17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Microprocessador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344150" cy="5578755"/>
          </a:xfrm>
        </p:spPr>
        <p:txBody>
          <a:bodyPr>
            <a:normAutofit/>
          </a:bodyPr>
          <a:lstStyle/>
          <a:p>
            <a:r>
              <a:rPr lang="pt-BR" sz="3200" dirty="0"/>
              <a:t>Utilizando chips (</a:t>
            </a:r>
            <a:r>
              <a:rPr lang="pt-BR" sz="3200" dirty="0" err="1"/>
              <a:t>CIs</a:t>
            </a:r>
            <a:r>
              <a:rPr lang="pt-BR" sz="3200" dirty="0"/>
              <a:t>), em 1964 a empresa DIGITAL começa a vender o PDP-8, o primeiro computador com preço acessível aos laboratórios;</a:t>
            </a:r>
          </a:p>
          <a:p>
            <a:r>
              <a:rPr lang="pt-BR" sz="3200" dirty="0"/>
              <a:t>4 anos mais tarde, em 1968, surge a INTEL;</a:t>
            </a:r>
          </a:p>
          <a:p>
            <a:r>
              <a:rPr lang="pt-BR" sz="3200" dirty="0"/>
              <a:t>Em 1971 a Intel revoluciona o mercado ao lançar o primeiro microprocessador da história, o Intel 4004;</a:t>
            </a:r>
          </a:p>
          <a:p>
            <a:r>
              <a:rPr lang="pt-BR" sz="3200" dirty="0"/>
              <a:t>O 4004 foi o primeiro CI onde todo o circuito de controle e programação estava integrado em um único chip;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E0FF9A-2A39-5692-029E-DAAD12DE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873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 4004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87423"/>
            <a:ext cx="10610850" cy="1333326"/>
          </a:xfrm>
        </p:spPr>
        <p:txBody>
          <a:bodyPr>
            <a:normAutofit/>
          </a:bodyPr>
          <a:lstStyle/>
          <a:p>
            <a:r>
              <a:rPr lang="pt-BR" sz="3200" dirty="0"/>
              <a:t>Tinha capacidade de realizar 6 mil cálculos de soma por segundo.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34" y="2355623"/>
            <a:ext cx="8527732" cy="393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F4B2A0-B207-2D04-2BF8-1720D3BF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13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Enquanto isso no Brasil...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7755"/>
            <a:ext cx="11105091" cy="190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/>
              <a:t>O primeiro computador brasileiro é construído na Escola Politécnica da USP em 1972 e se chamava </a:t>
            </a:r>
            <a:r>
              <a:rPr lang="pt-BR" sz="3600" b="1" dirty="0"/>
              <a:t>Patinho Feio</a:t>
            </a:r>
            <a:r>
              <a:rPr lang="pt-BR" sz="3600" dirty="0"/>
              <a:t>. </a:t>
            </a:r>
          </a:p>
        </p:txBody>
      </p:sp>
      <p:sp>
        <p:nvSpPr>
          <p:cNvPr id="4" name="AutoShape 2" descr="Patinho Feio – Wikipédia, a enciclopédia livre"/>
          <p:cNvSpPr>
            <a:spLocks noChangeAspect="1" noChangeArrowheads="1"/>
          </p:cNvSpPr>
          <p:nvPr/>
        </p:nvSpPr>
        <p:spPr bwMode="auto">
          <a:xfrm>
            <a:off x="155575" y="-922338"/>
            <a:ext cx="23717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70" y="2901996"/>
            <a:ext cx="4876460" cy="395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29118E-0E08-BE11-4EA7-5EE9BB52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836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Z80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4612"/>
            <a:ext cx="9622069" cy="240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Em 1975 a empresa ZILOG fabrica o famoso microprocessador Z80.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AutoShape 2" descr="Zilog Z80 – Wikipédia, a enciclopédia livre"/>
          <p:cNvSpPr>
            <a:spLocks noChangeAspect="1" noChangeArrowheads="1"/>
          </p:cNvSpPr>
          <p:nvPr/>
        </p:nvSpPr>
        <p:spPr bwMode="auto">
          <a:xfrm>
            <a:off x="155575" y="-700088"/>
            <a:ext cx="26670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72" y="2433609"/>
            <a:ext cx="7157655" cy="393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4EC8E8-6645-9C41-D227-E7114ADC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608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6502 – MOS Technology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015"/>
            <a:ext cx="11134726" cy="2404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 dirty="0"/>
              <a:t>A empresa MOS Technology lançou em 1976 o CI 6502 é um microprocessador de 8 bits projetado por </a:t>
            </a:r>
            <a:r>
              <a:rPr lang="pt-BR" sz="3200" b="1" dirty="0"/>
              <a:t>Chuck Peddle </a:t>
            </a:r>
            <a:r>
              <a:rPr lang="pt-BR" sz="3200" dirty="0"/>
              <a:t>(</a:t>
            </a:r>
            <a:r>
              <a:rPr lang="pt-BR" sz="3200" dirty="0" err="1"/>
              <a:t>Ex-Intel</a:t>
            </a:r>
            <a:r>
              <a:rPr lang="pt-BR" sz="3200" dirty="0"/>
              <a:t>), custando cerca de 1/6 (ou menos) do preço de dispositivos similares feitos por grandes empresas concorrentes.</a:t>
            </a:r>
          </a:p>
        </p:txBody>
      </p:sp>
      <p:pic>
        <p:nvPicPr>
          <p:cNvPr id="35842" name="Picture 2" descr="https://upload.wikimedia.org/wikipedia/commons/4/49/MOS_6502AD_4585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3822496"/>
            <a:ext cx="63246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DA49E3-2AFD-3029-311A-689B0DFD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664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Atari 2600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515598" cy="240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 6502 foi o microprocessador utilizado nos videogames Atari.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48" y="2359426"/>
            <a:ext cx="7535101" cy="43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C69E62-062C-1048-6837-FF7810BD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529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8D4480-B029-3E29-2C88-E0EC48E1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74" y="3381080"/>
            <a:ext cx="3643637" cy="32864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Apple 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 6502 foi o microprocessador utilizado nos primeiros computadores a Apple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7AE82E-3C9C-5829-BC6F-21E582AD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9542FB-E4CA-F45C-721E-ADE4DAE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8" y="3142162"/>
            <a:ext cx="4553790" cy="3715838"/>
          </a:xfrm>
          <a:prstGeom prst="rect">
            <a:avLst/>
          </a:prstGeom>
        </p:spPr>
      </p:pic>
      <p:pic>
        <p:nvPicPr>
          <p:cNvPr id="2050" name="Picture 2" descr="Apple-1 Registry - Apple-1 #6 'Byte Shop 32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91" y="2622832"/>
            <a:ext cx="4000500" cy="23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7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primeiro MCU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023764" cy="4762118"/>
          </a:xfrm>
        </p:spPr>
        <p:txBody>
          <a:bodyPr>
            <a:normAutofit/>
          </a:bodyPr>
          <a:lstStyle/>
          <a:p>
            <a:r>
              <a:rPr lang="pt-BR" sz="3400" dirty="0"/>
              <a:t>Em 1976 a Intel lança o primeiro MICROCONTROLADOR, o 8048.</a:t>
            </a:r>
          </a:p>
          <a:p>
            <a:r>
              <a:rPr lang="pt-BR" sz="3400" dirty="0"/>
              <a:t> E 4 anos mais tarde, lança o 8051, o  microcontrolador mais famoso da história.</a:t>
            </a:r>
          </a:p>
          <a:p>
            <a:r>
              <a:rPr lang="pt-BR" sz="3400" dirty="0"/>
              <a:t>A partir desse momento, o desenvolvimento  de </a:t>
            </a:r>
            <a:r>
              <a:rPr lang="pt-BR" sz="3400" b="1" dirty="0"/>
              <a:t>microprocessadores </a:t>
            </a:r>
            <a:r>
              <a:rPr lang="pt-BR" sz="3400" dirty="0"/>
              <a:t>e </a:t>
            </a:r>
            <a:r>
              <a:rPr lang="pt-BR" sz="3400" b="1" dirty="0"/>
              <a:t>microcontroladores </a:t>
            </a:r>
            <a:r>
              <a:rPr lang="pt-BR" sz="3400" dirty="0"/>
              <a:t>tomam caminhos diferentes.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3FFA0-9FAE-E7BA-951F-B4EE4A1B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01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MCUs</a:t>
            </a:r>
            <a:r>
              <a:rPr lang="pt-BR" dirty="0"/>
              <a:t> e </a:t>
            </a:r>
            <a:r>
              <a:rPr lang="pt-BR" dirty="0" err="1"/>
              <a:t>MCPs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 Todos os avanços tecnológicos existentes hoje se devem aos microprocessadores e aos microcontroladores.</a:t>
            </a:r>
          </a:p>
          <a:p>
            <a:r>
              <a:rPr lang="pt-BR" sz="3600" dirty="0"/>
              <a:t>Mas o que são eles? O que eles fazem? Qual a diferença entre um e outro?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41929C-1B17-4835-E05E-23DBD3D3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222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0A0C6FC-8232-2F3B-6BCD-FD62915C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do curso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159F7CB-50AA-EE4B-F1D8-9D19BFA39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Metodologia baseada em projetos (PBL) e hands-on.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667B0E-D0E9-ECE5-557A-0461B53A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EA1839-B40D-5ABB-C1BE-820CE42B03F9}"/>
              </a:ext>
            </a:extLst>
          </p:cNvPr>
          <p:cNvSpPr/>
          <p:nvPr/>
        </p:nvSpPr>
        <p:spPr>
          <a:xfrm>
            <a:off x="609595" y="3018855"/>
            <a:ext cx="2590805" cy="2590805"/>
          </a:xfrm>
          <a:prstGeom prst="ellipse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Prática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BA62E99-5764-DA9D-8464-75F837463A05}"/>
              </a:ext>
            </a:extLst>
          </p:cNvPr>
          <p:cNvSpPr/>
          <p:nvPr/>
        </p:nvSpPr>
        <p:spPr>
          <a:xfrm>
            <a:off x="4174185" y="2999255"/>
            <a:ext cx="2590805" cy="2595094"/>
          </a:xfrm>
          <a:prstGeom prst="ellipse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Teoria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4C9F5488-AA9E-43A2-09DB-922FD4AAABD7}"/>
              </a:ext>
            </a:extLst>
          </p:cNvPr>
          <p:cNvSpPr/>
          <p:nvPr/>
        </p:nvSpPr>
        <p:spPr>
          <a:xfrm>
            <a:off x="1741390" y="2299841"/>
            <a:ext cx="3960164" cy="964193"/>
          </a:xfrm>
          <a:prstGeom prst="uturnArrow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A3F3CF92-1C30-7C99-580B-B6D86BECEF89}"/>
              </a:ext>
            </a:extLst>
          </p:cNvPr>
          <p:cNvSpPr/>
          <p:nvPr/>
        </p:nvSpPr>
        <p:spPr>
          <a:xfrm rot="10800000">
            <a:off x="1630448" y="5364479"/>
            <a:ext cx="3960163" cy="964193"/>
          </a:xfrm>
          <a:prstGeom prst="uturnArrow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Resultado de imagem para nerd vector gif">
            <a:extLst>
              <a:ext uri="{FF2B5EF4-FFF2-40B4-BE49-F238E27FC236}">
                <a16:creationId xmlns:a16="http://schemas.microsoft.com/office/drawing/2014/main" id="{890533ED-3F41-3C7E-50ED-F31B2EAC52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96" y="1948859"/>
            <a:ext cx="5421403" cy="40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079F68-86CF-72DF-3683-5E715DCAC3EE}"/>
              </a:ext>
            </a:extLst>
          </p:cNvPr>
          <p:cNvSpPr txBox="1"/>
          <p:nvPr/>
        </p:nvSpPr>
        <p:spPr>
          <a:xfrm>
            <a:off x="7822822" y="5697864"/>
            <a:ext cx="290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Mão na massa!!!!!</a:t>
            </a:r>
          </a:p>
        </p:txBody>
      </p:sp>
    </p:spTree>
    <p:extLst>
      <p:ext uri="{BB962C8B-B14F-4D97-AF65-F5344CB8AC3E}">
        <p14:creationId xmlns:p14="http://schemas.microsoft.com/office/powerpoint/2010/main" val="37726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Desenvolvimento de Sistemas Eletrônicos (Embedded Systems);</a:t>
            </a:r>
          </a:p>
          <a:p>
            <a:r>
              <a:rPr lang="pt-BR" sz="3200" dirty="0"/>
              <a:t>Mercado de microcontroladores em expansão ( Novos chips e famílias);</a:t>
            </a:r>
          </a:p>
          <a:p>
            <a:r>
              <a:rPr lang="pt-BR" sz="3200" dirty="0"/>
              <a:t>Estima-se que, em poucos anos, em média uma pessoa </a:t>
            </a:r>
            <a:r>
              <a:rPr lang="pt-BR" sz="3200" b="1" dirty="0">
                <a:solidFill>
                  <a:srgbClr val="FF0000"/>
                </a:solidFill>
              </a:rPr>
              <a:t>interagirá com 500</a:t>
            </a:r>
            <a:r>
              <a:rPr lang="pt-BR" sz="3200" dirty="0"/>
              <a:t> dispositivos microcontrolados diariamente;</a:t>
            </a:r>
          </a:p>
          <a:p>
            <a:r>
              <a:rPr lang="pt-BR" sz="3200" dirty="0"/>
              <a:t>Aplicações em diversas áreas.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0541A2-C44B-B6A5-C5DB-5C7B3DDB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85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529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Forno de Micro-ondas Philco PMO33 com Função Timer Espelhado - 32L -  Micro-ondas | Pontofrio | 15367492"/>
          <p:cNvSpPr>
            <a:spLocks noChangeAspect="1" noChangeArrowheads="1"/>
          </p:cNvSpPr>
          <p:nvPr/>
        </p:nvSpPr>
        <p:spPr bwMode="auto">
          <a:xfrm>
            <a:off x="155575" y="-776288"/>
            <a:ext cx="28384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94" y="1276805"/>
            <a:ext cx="2329064" cy="132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8" descr="Balança comercial digital Toledo Prix 4 Uno 15kg 93.5V/264V preto 360 mm x  250 mm | Mercado Livre"/>
          <p:cNvSpPr>
            <a:spLocks noChangeAspect="1" noChangeArrowheads="1"/>
          </p:cNvSpPr>
          <p:nvPr/>
        </p:nvSpPr>
        <p:spPr bwMode="auto">
          <a:xfrm>
            <a:off x="155575" y="-776288"/>
            <a:ext cx="28289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63" y="2828790"/>
            <a:ext cx="28289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1" descr="Fiat Mobi agora é o carro mais barato do Brasil - Notícias iCarros"/>
          <p:cNvSpPr>
            <a:spLocks noChangeAspect="1" noChangeArrowheads="1"/>
          </p:cNvSpPr>
          <p:nvPr/>
        </p:nvSpPr>
        <p:spPr bwMode="auto">
          <a:xfrm>
            <a:off x="155575" y="-822325"/>
            <a:ext cx="2419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638415"/>
            <a:ext cx="25431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52" y="1276804"/>
            <a:ext cx="3212418" cy="220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5" descr="Celular Samsung Galaxy A-02-S 32GB Dual SM-A025MZKVZTO - Samsung Galaxy -  Magazine Luiza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5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7" y="5030833"/>
            <a:ext cx="1692048" cy="169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01" y="23609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25" y="2597650"/>
            <a:ext cx="2690475" cy="26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6" name="Picture 20" descr="TV Box: veja perguntas e respostas sobre aparelhos que deixam a TV smart |  Media centers | TechTud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94" y="4781006"/>
            <a:ext cx="3034284" cy="20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46" y="3153484"/>
            <a:ext cx="2528207" cy="263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1248F3-CEEB-5A5A-3C10-D644BD09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88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Vantagens do uso de </a:t>
            </a:r>
            <a:r>
              <a:rPr lang="pt-BR" sz="3200" i="1" dirty="0"/>
              <a:t>microcontroladores:</a:t>
            </a:r>
          </a:p>
          <a:p>
            <a:pPr lvl="1"/>
            <a:r>
              <a:rPr lang="pt-BR" sz="2800" dirty="0"/>
              <a:t> Circuitos ficam mais compactos (menos componentes) e podem ter mais funções;</a:t>
            </a:r>
          </a:p>
          <a:p>
            <a:pPr lvl="1"/>
            <a:r>
              <a:rPr lang="pt-BR" sz="2800" dirty="0"/>
              <a:t>Permite armazenamento de sinais (dados) com relativa facilidade;</a:t>
            </a:r>
          </a:p>
          <a:p>
            <a:pPr lvl="1"/>
            <a:r>
              <a:rPr lang="pt-BR" sz="2800" dirty="0"/>
              <a:t>Facilita correção/modificação das funções do circuito sem alteração de </a:t>
            </a:r>
            <a:r>
              <a:rPr lang="pt-BR" sz="2800" i="1" dirty="0"/>
              <a:t>hardware (programável);</a:t>
            </a:r>
          </a:p>
          <a:p>
            <a:pPr lvl="1"/>
            <a:r>
              <a:rPr lang="pt-BR" sz="2800" dirty="0"/>
              <a:t> Facilita integração do circuito com computadores ou outros dispositivos.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717F54-DE5C-633E-D2DD-A093F11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491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Microcontrolador x Microprocessador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88" y="1373588"/>
            <a:ext cx="6568224" cy="480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04604A-3904-11D1-5A6A-FBAAFA42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399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13" y="492061"/>
            <a:ext cx="10138711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Microcontrolador x Microprocessador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60212" y="1333080"/>
            <a:ext cx="10306551" cy="4762118"/>
          </a:xfrm>
        </p:spPr>
        <p:txBody>
          <a:bodyPr>
            <a:noAutofit/>
          </a:bodyPr>
          <a:lstStyle/>
          <a:p>
            <a:r>
              <a:rPr lang="pt-BR" sz="2800" dirty="0"/>
              <a:t> O Microcontrolador difere de um microprocessador em vários aspectos:</a:t>
            </a:r>
          </a:p>
          <a:p>
            <a:r>
              <a:rPr lang="pt-BR" sz="2800" dirty="0"/>
              <a:t> O mais importante deles, é a sua </a:t>
            </a:r>
            <a:r>
              <a:rPr lang="pt-BR" sz="2800" b="1" dirty="0">
                <a:solidFill>
                  <a:srgbClr val="FF0000"/>
                </a:solidFill>
              </a:rPr>
              <a:t>funcionalidade</a:t>
            </a:r>
            <a:r>
              <a:rPr lang="pt-BR" sz="2800" dirty="0"/>
              <a:t>.</a:t>
            </a:r>
          </a:p>
          <a:p>
            <a:r>
              <a:rPr lang="pt-BR" sz="2800" dirty="0"/>
              <a:t> Para que um </a:t>
            </a:r>
            <a:r>
              <a:rPr lang="pt-BR" sz="2800" b="1" dirty="0">
                <a:solidFill>
                  <a:srgbClr val="FF0000"/>
                </a:solidFill>
              </a:rPr>
              <a:t>microprocessador </a:t>
            </a:r>
            <a:r>
              <a:rPr lang="pt-BR" sz="2800" dirty="0"/>
              <a:t>possa ser usado, </a:t>
            </a:r>
            <a:r>
              <a:rPr lang="pt-BR" sz="2800" b="1" dirty="0">
                <a:solidFill>
                  <a:srgbClr val="FF0000"/>
                </a:solidFill>
              </a:rPr>
              <a:t>outros componentes devem ser adicionados</a:t>
            </a:r>
            <a:r>
              <a:rPr lang="pt-BR" sz="2800" dirty="0"/>
              <a:t>, tais como memória, chipsets e componentes para receber e enviar dados.</a:t>
            </a:r>
          </a:p>
          <a:p>
            <a:r>
              <a:rPr lang="pt-BR" sz="2800" dirty="0"/>
              <a:t> Por outro lado, o </a:t>
            </a:r>
            <a:r>
              <a:rPr lang="pt-BR" sz="2800" b="1" dirty="0">
                <a:solidFill>
                  <a:srgbClr val="FF0000"/>
                </a:solidFill>
              </a:rPr>
              <a:t>microcontrolador</a:t>
            </a:r>
            <a:r>
              <a:rPr lang="pt-BR" sz="2800" dirty="0"/>
              <a:t> foi projetado para ter todas estas funcionalidades em </a:t>
            </a:r>
            <a:r>
              <a:rPr lang="pt-BR" sz="2800" b="1" dirty="0">
                <a:solidFill>
                  <a:srgbClr val="FF0000"/>
                </a:solidFill>
              </a:rPr>
              <a:t>uma única pastilha</a:t>
            </a:r>
            <a:r>
              <a:rPr lang="pt-BR" sz="2800" dirty="0"/>
              <a:t>. Comumente, um microcontrolador é chamado de um </a:t>
            </a:r>
            <a:r>
              <a:rPr lang="pt-BR" sz="2800" b="1" dirty="0">
                <a:solidFill>
                  <a:srgbClr val="FF0000"/>
                </a:solidFill>
              </a:rPr>
              <a:t>computador em um único chip</a:t>
            </a:r>
            <a:r>
              <a:rPr lang="pt-BR" sz="2800" dirty="0"/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B76F52-2CEE-565C-C88E-E2804C44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844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Fabricantes e Modelos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2867" y="1492904"/>
            <a:ext cx="10346266" cy="4762118"/>
          </a:xfrm>
        </p:spPr>
        <p:txBody>
          <a:bodyPr>
            <a:normAutofit/>
          </a:bodyPr>
          <a:lstStyle/>
          <a:p>
            <a:r>
              <a:rPr lang="pt-BR" sz="3600" dirty="0"/>
              <a:t>Família 8051 (Intel ou Atmel-Microchip/NXP);</a:t>
            </a:r>
          </a:p>
          <a:p>
            <a:r>
              <a:rPr lang="pt-BR" sz="3600" dirty="0"/>
              <a:t>AVR, ARM  PIC16F/18F... (Microchip);</a:t>
            </a:r>
          </a:p>
          <a:p>
            <a:r>
              <a:rPr lang="pt-BR" sz="3600" dirty="0"/>
              <a:t>ARM, H8 (</a:t>
            </a:r>
            <a:r>
              <a:rPr lang="pt-BR" sz="3600" dirty="0" err="1"/>
              <a:t>Renesas</a:t>
            </a:r>
            <a:r>
              <a:rPr lang="pt-BR" sz="3600" dirty="0"/>
              <a:t>);</a:t>
            </a:r>
          </a:p>
          <a:p>
            <a:r>
              <a:rPr lang="en-US" sz="3600" dirty="0"/>
              <a:t>ARM, 8051  (NXP);</a:t>
            </a:r>
          </a:p>
          <a:p>
            <a:r>
              <a:rPr lang="pt-BR" sz="3600" dirty="0"/>
              <a:t>ARM, STM8 (</a:t>
            </a:r>
            <a:r>
              <a:rPr lang="pt-BR" sz="3600" dirty="0" err="1"/>
              <a:t>STMicroeletronics</a:t>
            </a:r>
            <a:r>
              <a:rPr lang="pt-BR" sz="3600" dirty="0"/>
              <a:t>);</a:t>
            </a:r>
          </a:p>
          <a:p>
            <a:r>
              <a:rPr lang="pt-BR" sz="3600" dirty="0"/>
              <a:t>MSP (Texas </a:t>
            </a:r>
            <a:r>
              <a:rPr lang="pt-BR" sz="3600" dirty="0" err="1"/>
              <a:t>Instruments</a:t>
            </a:r>
            <a:r>
              <a:rPr lang="pt-BR" sz="3600" dirty="0"/>
              <a:t>),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9A8D10-0FC4-4FA9-64F4-97E8C7A1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7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Microcontrolador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2863"/>
            <a:ext cx="11129184" cy="2012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Um </a:t>
            </a:r>
            <a:r>
              <a:rPr lang="pt-BR" sz="3200" b="1" i="1" dirty="0">
                <a:solidFill>
                  <a:srgbClr val="FF0000"/>
                </a:solidFill>
              </a:rPr>
              <a:t>microcontrolador</a:t>
            </a:r>
            <a:r>
              <a:rPr lang="pt-BR" sz="3200" i="1" dirty="0"/>
              <a:t> </a:t>
            </a:r>
            <a:r>
              <a:rPr lang="pt-BR" sz="3200" dirty="0"/>
              <a:t>é composto por processador,  memória, dispositivos de entrada e saída e outros possíveis elementos, integrados em um mesmo componente (chip).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83" y="3075313"/>
            <a:ext cx="7027817" cy="339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836FDF-1361-722A-2E03-C5E246D0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586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Microcontrolador?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1873"/>
            <a:ext cx="10745409" cy="5327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 microcontrolador é um sistema computacional completo, no qual estão incluídos:</a:t>
            </a:r>
          </a:p>
          <a:p>
            <a:pPr lvl="1"/>
            <a:r>
              <a:rPr lang="pt-BR" sz="2200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Unidade Central de Processamento </a:t>
            </a:r>
            <a:r>
              <a:rPr lang="pt-BR" sz="2200" dirty="0"/>
              <a:t>(CPU);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Sistema de Clock </a:t>
            </a:r>
            <a:r>
              <a:rPr lang="pt-BR" sz="2200" dirty="0"/>
              <a:t>para dar sequência às atividades da CPU;</a:t>
            </a:r>
          </a:p>
          <a:p>
            <a:pPr lvl="1"/>
            <a:r>
              <a:rPr lang="pt-BR" sz="2200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Memória</a:t>
            </a:r>
            <a:r>
              <a:rPr lang="pt-BR" sz="2200" dirty="0"/>
              <a:t> para armazenamento de instruções e manipulação de dados;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Entradas </a:t>
            </a:r>
            <a:r>
              <a:rPr lang="pt-BR" sz="2200" dirty="0"/>
              <a:t>para interiorizar na CPU informações do mundo externo;</a:t>
            </a:r>
          </a:p>
          <a:p>
            <a:pPr lvl="1"/>
            <a:r>
              <a:rPr lang="pt-BR" sz="2200" b="1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Saídas</a:t>
            </a:r>
            <a:r>
              <a:rPr lang="pt-BR" sz="2200" b="1" dirty="0"/>
              <a:t> </a:t>
            </a:r>
            <a:r>
              <a:rPr lang="pt-BR" sz="2200" dirty="0"/>
              <a:t>para exteriorizar as informações processadas pela CPU para o mundo externo;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Programa (Firmware) </a:t>
            </a:r>
            <a:r>
              <a:rPr lang="pt-BR" sz="2200" dirty="0"/>
              <a:t>para que o sistema faça alguma coisa útil;</a:t>
            </a:r>
          </a:p>
          <a:p>
            <a:pPr lvl="1"/>
            <a:r>
              <a:rPr lang="pt-BR" sz="2200" dirty="0"/>
              <a:t> Além de outros possíveis </a:t>
            </a:r>
            <a:r>
              <a:rPr lang="pt-BR" sz="2200" b="1" dirty="0">
                <a:solidFill>
                  <a:srgbClr val="FF0000"/>
                </a:solidFill>
              </a:rPr>
              <a:t>periféricos</a:t>
            </a:r>
            <a:r>
              <a:rPr lang="pt-BR" sz="2200" dirty="0"/>
              <a:t>, tais como:</a:t>
            </a:r>
          </a:p>
          <a:p>
            <a:pPr lvl="1"/>
            <a:r>
              <a:rPr lang="pt-BR" sz="2200" dirty="0"/>
              <a:t> Módulos de temporização, comunicação serial, conversores A/D entre  outros;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B4AC6-CD76-E8A8-D7DA-5BB96AD7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1822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903580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200" b="1" i="1" dirty="0"/>
              <a:t>Tipos de Memória</a:t>
            </a:r>
          </a:p>
          <a:p>
            <a:r>
              <a:rPr lang="pt-BR" sz="3200" dirty="0"/>
              <a:t>RAM (</a:t>
            </a:r>
            <a:r>
              <a:rPr lang="pt-BR" sz="3200" dirty="0" err="1"/>
              <a:t>Random</a:t>
            </a:r>
            <a:r>
              <a:rPr lang="pt-BR" sz="3200" dirty="0"/>
              <a:t> Access </a:t>
            </a:r>
            <a:r>
              <a:rPr lang="pt-BR" sz="3200" dirty="0" err="1"/>
              <a:t>Memory</a:t>
            </a:r>
            <a:r>
              <a:rPr lang="pt-BR" sz="3200" dirty="0"/>
              <a:t>)</a:t>
            </a:r>
          </a:p>
          <a:p>
            <a:pPr lvl="2"/>
            <a:r>
              <a:rPr lang="pt-BR" sz="2800" dirty="0"/>
              <a:t> Armazena dados dos programas;</a:t>
            </a:r>
          </a:p>
          <a:p>
            <a:pPr lvl="2"/>
            <a:r>
              <a:rPr lang="pt-BR" sz="2800" dirty="0"/>
              <a:t> Volátil;</a:t>
            </a:r>
          </a:p>
          <a:p>
            <a:r>
              <a:rPr lang="pt-BR" sz="3200" dirty="0"/>
              <a:t>ROM (</a:t>
            </a:r>
            <a:r>
              <a:rPr lang="pt-BR" sz="3200" dirty="0" err="1"/>
              <a:t>Read</a:t>
            </a:r>
            <a:r>
              <a:rPr lang="pt-BR" sz="3200" dirty="0"/>
              <a:t> </a:t>
            </a:r>
            <a:r>
              <a:rPr lang="pt-BR" sz="3200" dirty="0" err="1"/>
              <a:t>Only</a:t>
            </a:r>
            <a:r>
              <a:rPr lang="pt-BR" sz="3200" dirty="0"/>
              <a:t> </a:t>
            </a:r>
            <a:r>
              <a:rPr lang="pt-BR" sz="3200" dirty="0" err="1"/>
              <a:t>Memory</a:t>
            </a:r>
            <a:r>
              <a:rPr lang="pt-BR" sz="3200" dirty="0"/>
              <a:t>)</a:t>
            </a:r>
          </a:p>
          <a:p>
            <a:pPr lvl="2"/>
            <a:r>
              <a:rPr lang="pt-BR" sz="2800" dirty="0"/>
              <a:t>Programa e dados fixos;</a:t>
            </a:r>
          </a:p>
          <a:p>
            <a:pPr lvl="2"/>
            <a:r>
              <a:rPr lang="pt-BR" sz="2800" dirty="0"/>
              <a:t>Geralmente programadas na fábrica e seus dados não podem ser modificados;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9F415B-D591-C2BF-4B68-AC440480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712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903580" cy="4762118"/>
          </a:xfrm>
        </p:spPr>
        <p:txBody>
          <a:bodyPr>
            <a:noAutofit/>
          </a:bodyPr>
          <a:lstStyle/>
          <a:p>
            <a:r>
              <a:rPr lang="pt-BR" sz="3200" b="1" i="1" dirty="0"/>
              <a:t>Tipos de Memória</a:t>
            </a:r>
          </a:p>
          <a:p>
            <a:r>
              <a:rPr lang="pt-BR" sz="2800" b="1" dirty="0"/>
              <a:t>EPROM (</a:t>
            </a:r>
            <a:r>
              <a:rPr lang="pt-BR" sz="2800" b="1" dirty="0" err="1"/>
              <a:t>Erasable</a:t>
            </a:r>
            <a:r>
              <a:rPr lang="pt-BR" sz="2800" b="1" dirty="0"/>
              <a:t> </a:t>
            </a:r>
            <a:r>
              <a:rPr lang="pt-BR" sz="2800" b="1" dirty="0" err="1"/>
              <a:t>Programmable</a:t>
            </a:r>
            <a:r>
              <a:rPr lang="pt-BR" sz="2800" b="1" dirty="0"/>
              <a:t> </a:t>
            </a:r>
            <a:r>
              <a:rPr lang="pt-BR" sz="2800" b="1" dirty="0" err="1"/>
              <a:t>Read</a:t>
            </a:r>
            <a:r>
              <a:rPr lang="pt-BR" sz="2800" b="1" dirty="0"/>
              <a:t> </a:t>
            </a:r>
            <a:r>
              <a:rPr lang="pt-BR" sz="2800" b="1" dirty="0" err="1"/>
              <a:t>Only</a:t>
            </a:r>
            <a:r>
              <a:rPr lang="pt-BR" sz="2800" b="1" dirty="0"/>
              <a:t> </a:t>
            </a:r>
            <a:r>
              <a:rPr lang="pt-BR" sz="2800" b="1" dirty="0" err="1"/>
              <a:t>Memory</a:t>
            </a:r>
            <a:r>
              <a:rPr lang="pt-BR" sz="2800" b="1" dirty="0"/>
              <a:t>):</a:t>
            </a:r>
          </a:p>
          <a:p>
            <a:pPr lvl="1"/>
            <a:r>
              <a:rPr lang="pt-BR" sz="2400" dirty="0"/>
              <a:t>Similar à ROM, mas pode ser programada;</a:t>
            </a:r>
          </a:p>
          <a:p>
            <a:pPr lvl="1"/>
            <a:r>
              <a:rPr lang="pt-BR" sz="2400" dirty="0"/>
              <a:t>Possuem uma janela de vidro sobre o chip onde os dados podem ser apagados através de luz UV;</a:t>
            </a:r>
          </a:p>
          <a:p>
            <a:r>
              <a:rPr lang="pt-BR" sz="2800" b="1" dirty="0"/>
              <a:t>EEPROM (</a:t>
            </a:r>
            <a:r>
              <a:rPr lang="pt-BR" sz="2800" b="1" dirty="0" err="1"/>
              <a:t>Electrically</a:t>
            </a:r>
            <a:r>
              <a:rPr lang="pt-BR" sz="2800" b="1" dirty="0"/>
              <a:t> </a:t>
            </a:r>
            <a:r>
              <a:rPr lang="pt-BR" sz="2800" b="1" dirty="0" err="1"/>
              <a:t>Erasable</a:t>
            </a:r>
            <a:r>
              <a:rPr lang="pt-BR" sz="2800" b="1" dirty="0"/>
              <a:t> </a:t>
            </a:r>
            <a:r>
              <a:rPr lang="pt-BR" sz="2800" b="1" dirty="0" err="1"/>
              <a:t>Programmable</a:t>
            </a:r>
            <a:r>
              <a:rPr lang="pt-BR" sz="2800" b="1" dirty="0"/>
              <a:t> </a:t>
            </a:r>
            <a:r>
              <a:rPr lang="pt-BR" sz="2800" b="1" dirty="0" err="1"/>
              <a:t>Read</a:t>
            </a:r>
            <a:r>
              <a:rPr lang="pt-BR" sz="2800" b="1" dirty="0"/>
              <a:t> </a:t>
            </a:r>
            <a:r>
              <a:rPr lang="pt-BR" sz="2800" b="1" dirty="0" err="1"/>
              <a:t>Only</a:t>
            </a:r>
            <a:r>
              <a:rPr lang="pt-BR" sz="2800" b="1" dirty="0"/>
              <a:t> </a:t>
            </a:r>
            <a:r>
              <a:rPr lang="pt-BR" sz="2800" b="1" dirty="0" err="1"/>
              <a:t>Memory</a:t>
            </a:r>
            <a:r>
              <a:rPr lang="pt-BR" sz="2800" b="1" dirty="0"/>
              <a:t>)</a:t>
            </a:r>
          </a:p>
          <a:p>
            <a:pPr lvl="1"/>
            <a:r>
              <a:rPr lang="pt-BR" sz="2800" dirty="0"/>
              <a:t> </a:t>
            </a:r>
            <a:r>
              <a:rPr lang="pt-BR" sz="2400" dirty="0"/>
              <a:t>Não-volátil;</a:t>
            </a:r>
          </a:p>
          <a:p>
            <a:pPr lvl="1"/>
            <a:r>
              <a:rPr lang="pt-BR" sz="2400" dirty="0"/>
              <a:t> Podem ser apagadas ou gravadas sob comando de programa;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DA0C9A-6503-EDF8-DFD3-1C9F9F26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528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Contexto histórico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296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903580" cy="4762118"/>
          </a:xfrm>
        </p:spPr>
        <p:txBody>
          <a:bodyPr>
            <a:noAutofit/>
          </a:bodyPr>
          <a:lstStyle/>
          <a:p>
            <a:r>
              <a:rPr lang="pt-BR" sz="3200" b="1" i="1" dirty="0"/>
              <a:t>Tipos de Memória</a:t>
            </a:r>
          </a:p>
          <a:p>
            <a:r>
              <a:rPr lang="pt-BR" sz="3200" b="1" dirty="0"/>
              <a:t>Flash</a:t>
            </a:r>
          </a:p>
          <a:p>
            <a:pPr lvl="1"/>
            <a:r>
              <a:rPr lang="pt-BR" sz="2800" dirty="0"/>
              <a:t>Usada para armazenar o programa de Usuário;</a:t>
            </a:r>
          </a:p>
          <a:p>
            <a:pPr lvl="1"/>
            <a:r>
              <a:rPr lang="pt-BR" sz="2800" dirty="0"/>
              <a:t>Não-volátil;</a:t>
            </a:r>
          </a:p>
          <a:p>
            <a:pPr lvl="1"/>
            <a:r>
              <a:rPr lang="pt-BR" sz="2800" dirty="0"/>
              <a:t>Geralmente é rápida;</a:t>
            </a:r>
          </a:p>
          <a:p>
            <a:pPr lvl="1"/>
            <a:r>
              <a:rPr lang="pt-BR" sz="2800" dirty="0"/>
              <a:t>É gravada e apagada através de um dispositivo de programação;</a:t>
            </a:r>
            <a:endParaRPr lang="pt-BR" sz="2800" b="1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49061E-57F8-48B7-10A4-B172C308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527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254066" cy="1803589"/>
          </a:xfrm>
        </p:spPr>
        <p:txBody>
          <a:bodyPr/>
          <a:lstStyle/>
          <a:p>
            <a:r>
              <a:rPr lang="pt-BR" sz="3200" b="1" dirty="0"/>
              <a:t>Arquitetura Von-Neumann</a:t>
            </a:r>
          </a:p>
          <a:p>
            <a:r>
              <a:rPr lang="pt-BR" dirty="0"/>
              <a:t> Memória de programa e a memória de dados compartilham um único espaço de endereçamento;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0" y="3168696"/>
            <a:ext cx="86772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020195-C566-EAB5-3A0F-E268EC15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728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254066" cy="2744115"/>
          </a:xfrm>
        </p:spPr>
        <p:txBody>
          <a:bodyPr>
            <a:normAutofit/>
          </a:bodyPr>
          <a:lstStyle/>
          <a:p>
            <a:r>
              <a:rPr lang="pt-BR" sz="3200" b="1" dirty="0"/>
              <a:t>Arquitetura Harvard</a:t>
            </a:r>
          </a:p>
          <a:p>
            <a:r>
              <a:rPr lang="pt-BR" dirty="0"/>
              <a:t> Existe um barramento para acessar instruções e outro para acessar dados de tal forma que as leituras de instruções e dados ocorrem paralelamente.</a:t>
            </a:r>
          </a:p>
          <a:p>
            <a:r>
              <a:rPr lang="pt-BR" dirty="0"/>
              <a:t> Permite acessos simultâneos a memória de dados e de</a:t>
            </a:r>
            <a:r>
              <a:rPr lang="pt-BR" i="1" dirty="0"/>
              <a:t> </a:t>
            </a:r>
            <a:r>
              <a:rPr lang="pt-BR" dirty="0"/>
              <a:t>programa;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02" y="4153989"/>
            <a:ext cx="8708355" cy="27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222C95-C8D9-54D8-9479-4D74FED3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023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56603" y="1279245"/>
            <a:ext cx="10060333" cy="5578755"/>
          </a:xfrm>
        </p:spPr>
        <p:txBody>
          <a:bodyPr>
            <a:normAutofit fontScale="92500" lnSpcReduction="20000"/>
          </a:bodyPr>
          <a:lstStyle/>
          <a:p>
            <a:r>
              <a:rPr lang="pt-BR" sz="3000" b="1" dirty="0"/>
              <a:t>CISC </a:t>
            </a:r>
            <a:r>
              <a:rPr lang="pt-BR" sz="3000" b="1" i="1" dirty="0"/>
              <a:t>(Computador com um conjunto complexo de instruções):</a:t>
            </a:r>
          </a:p>
          <a:p>
            <a:r>
              <a:rPr lang="pt-BR" dirty="0"/>
              <a:t>Arquitetura Von-Neumann;</a:t>
            </a:r>
          </a:p>
          <a:p>
            <a:r>
              <a:rPr lang="pt-BR" dirty="0"/>
              <a:t>Grande número de instruções;</a:t>
            </a:r>
          </a:p>
          <a:p>
            <a:r>
              <a:rPr lang="pt-BR" dirty="0"/>
              <a:t>Menos Rápido;</a:t>
            </a:r>
          </a:p>
          <a:p>
            <a:r>
              <a:rPr lang="pt-BR" dirty="0"/>
              <a:t>Flexibilidade de programação;</a:t>
            </a:r>
          </a:p>
          <a:p>
            <a:r>
              <a:rPr lang="pt-BR" sz="3000" b="1" dirty="0"/>
              <a:t>RISC </a:t>
            </a:r>
            <a:r>
              <a:rPr lang="pt-BR" sz="3000" b="1" i="1" dirty="0"/>
              <a:t>(Computador com um Conjunto Reduzido de Instruções):</a:t>
            </a:r>
          </a:p>
          <a:p>
            <a:r>
              <a:rPr lang="pt-BR" dirty="0"/>
              <a:t>Arquitetura Harvard;</a:t>
            </a:r>
          </a:p>
          <a:p>
            <a:r>
              <a:rPr lang="pt-BR" dirty="0"/>
              <a:t>Pequeno número de instruções;</a:t>
            </a:r>
          </a:p>
          <a:p>
            <a:r>
              <a:rPr lang="pt-BR" dirty="0"/>
              <a:t>Mais Rápidas: Instruções levam um ciclo de clock interno para serem executada, exceto instruções de desvios;</a:t>
            </a:r>
          </a:p>
          <a:p>
            <a:r>
              <a:rPr lang="pt-BR" dirty="0"/>
              <a:t> A máquina RISC não possui geralmente hardware</a:t>
            </a:r>
          </a:p>
          <a:p>
            <a:r>
              <a:rPr lang="pt-BR" dirty="0"/>
              <a:t>interno para operações de multiplicação e divisão;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BE4B55-8987-539B-AAD4-6EA81969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61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Sistema de controle de temperatura de um forno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92" y="2316617"/>
            <a:ext cx="74009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34B270-BE8A-E1DC-685F-7DC11B9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6447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Sistema de controle de temperatura de um forno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3" y="2031504"/>
            <a:ext cx="5042263" cy="475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6A0FE0-4217-C5B1-E8D9-518400F5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245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Robótica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10985269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A0D6A-FD22-4381-3D08-8235F81F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086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0A24C-A40C-DB6C-CCF1-0C4E7507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451CA1-B9AB-7539-CE8B-DF5FD049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Faça uma pesquisa sobre o seu vídeo game, modelo de smartphone, modelo de notebook ou processador favorito e descubra o máximo possível sobre como ele é construído.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Qual a tecnologia utilizada?</a:t>
            </a:r>
          </a:p>
          <a:p>
            <a:pPr lvl="1"/>
            <a:r>
              <a:rPr lang="pt-BR" dirty="0"/>
              <a:t>Quantos transistores ele usa?</a:t>
            </a:r>
          </a:p>
          <a:p>
            <a:pPr lvl="1"/>
            <a:r>
              <a:rPr lang="pt-BR" dirty="0"/>
              <a:t>Houve alguma inovação com o seu lançamento?</a:t>
            </a:r>
          </a:p>
          <a:p>
            <a:pPr lvl="1"/>
            <a:r>
              <a:rPr lang="pt-BR" dirty="0"/>
              <a:t>Como foi o processo de desenvolvimento?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E9AD14-F3BE-E137-2F88-647DCD6C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4515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 Introdução a lógica de programação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358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69885-8220-7AFF-13AB-0CC25F26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E51BAC-9922-F6FA-81D5-D0C3EF3F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93520"/>
            <a:ext cx="10877551" cy="517397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a técnica de encadear pensamentos para atingir um determinado objetivo.</a:t>
            </a:r>
          </a:p>
          <a:p>
            <a:pPr marL="0" indent="0" algn="ctr">
              <a:buNone/>
            </a:pPr>
            <a:r>
              <a:rPr lang="pt-BR" sz="2000" dirty="0"/>
              <a:t>Como fazer isso? 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Algoritmo</a:t>
            </a:r>
          </a:p>
          <a:p>
            <a:pPr marL="0" indent="0" algn="ctr">
              <a:buNone/>
            </a:pPr>
            <a:r>
              <a:rPr lang="pt-BR" sz="2000" dirty="0"/>
              <a:t>“Sequência de ações que permite </a:t>
            </a:r>
          </a:p>
          <a:p>
            <a:pPr marL="0" indent="0" algn="ctr">
              <a:buNone/>
            </a:pPr>
            <a:r>
              <a:rPr lang="pt-BR" sz="2000" dirty="0"/>
              <a:t>solucionar um determinado problema”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F6F21A-81E7-BBB4-0D1A-9FB6C91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49</a:t>
            </a:fld>
            <a:endParaRPr lang="pt-BR" dirty="0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589883B1-1F6C-B1AC-E130-4F09A7D9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33" y="3563743"/>
            <a:ext cx="4759092" cy="310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5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Século XIX – Charles Babbage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6374"/>
            <a:ext cx="5274508" cy="4659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Conceito do primeiro computador é criado com a</a:t>
            </a:r>
            <a:r>
              <a:rPr lang="pt-BR" sz="2800" b="1" dirty="0"/>
              <a:t> Máquina Diferencial</a:t>
            </a:r>
            <a:r>
              <a:rPr lang="pt-BR" sz="2800" dirty="0"/>
              <a:t> e a </a:t>
            </a:r>
            <a:r>
              <a:rPr lang="pt-BR" sz="2800" b="1" dirty="0"/>
              <a:t>Máquina Analítica  </a:t>
            </a:r>
            <a:r>
              <a:rPr lang="pt-BR" sz="2800" dirty="0"/>
              <a:t>criada por  Charles Babbage, porém não foi implementada devido a limitações tecnológicas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3588"/>
            <a:ext cx="4535864" cy="509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C016D-0E08-8D0C-B953-CF08C1DD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6410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C9D42-7738-04CE-E1E4-E420F31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BB82F7-CF88-298F-8B01-9028B689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3400" dirty="0"/>
              <a:t>Quais são os passos necessários para se trocar uma lâmpada queimada?</a:t>
            </a:r>
          </a:p>
          <a:p>
            <a:pPr marL="400050" lvl="1" indent="0">
              <a:buNone/>
            </a:pPr>
            <a:r>
              <a:rPr lang="pt-BR" sz="3100" dirty="0"/>
              <a:t> 1 – Comprar uma lâmpada nova;</a:t>
            </a:r>
          </a:p>
          <a:p>
            <a:pPr marL="400050" lvl="1" indent="0">
              <a:buNone/>
            </a:pPr>
            <a:r>
              <a:rPr lang="pt-BR" sz="3100" dirty="0"/>
              <a:t> 2 – Pegar uma escada;</a:t>
            </a:r>
          </a:p>
          <a:p>
            <a:pPr marL="400050" lvl="1" indent="0">
              <a:buNone/>
            </a:pPr>
            <a:r>
              <a:rPr lang="pt-BR" sz="3100" dirty="0"/>
              <a:t> 3 – Desligar o interruptor;</a:t>
            </a:r>
          </a:p>
          <a:p>
            <a:pPr marL="400050" lvl="1" indent="0">
              <a:buNone/>
            </a:pPr>
            <a:r>
              <a:rPr lang="pt-BR" sz="3100" dirty="0"/>
              <a:t> 4 – Pegar a lâmpada nova;</a:t>
            </a:r>
          </a:p>
          <a:p>
            <a:pPr marL="400050" lvl="1" indent="0">
              <a:buNone/>
            </a:pPr>
            <a:r>
              <a:rPr lang="pt-BR" sz="3100" dirty="0"/>
              <a:t> 5 – Subir na escada;</a:t>
            </a:r>
          </a:p>
          <a:p>
            <a:pPr marL="400050" lvl="1" indent="0">
              <a:buNone/>
            </a:pPr>
            <a:r>
              <a:rPr lang="pt-BR" sz="3100" dirty="0"/>
              <a:t> 6 – Remover a lâmpada queimada;</a:t>
            </a:r>
          </a:p>
          <a:p>
            <a:pPr marL="400050" lvl="1" indent="0">
              <a:buNone/>
            </a:pPr>
            <a:r>
              <a:rPr lang="pt-BR" sz="3100" dirty="0"/>
              <a:t> 7 – Instalar a lâmpada nova;</a:t>
            </a:r>
          </a:p>
          <a:p>
            <a:pPr marL="400050" lvl="1" indent="0">
              <a:buNone/>
            </a:pPr>
            <a:r>
              <a:rPr lang="pt-BR" sz="3100" dirty="0"/>
              <a:t> 8 – Descer da escada;</a:t>
            </a:r>
          </a:p>
          <a:p>
            <a:pPr marL="400050" lvl="1" indent="0">
              <a:buNone/>
            </a:pPr>
            <a:r>
              <a:rPr lang="pt-BR" sz="3100" dirty="0"/>
              <a:t> 9 – Descartar a lâmpada queimada;</a:t>
            </a:r>
          </a:p>
          <a:p>
            <a:pPr marL="400050" lvl="1" indent="0">
              <a:buNone/>
            </a:pPr>
            <a:r>
              <a:rPr lang="pt-BR" sz="3100" dirty="0"/>
              <a:t>10 – Acionar o interruptor;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EB7F77-975D-3A61-4E91-C8639A10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50</a:t>
            </a:fld>
            <a:endParaRPr lang="pt-BR" dirty="0"/>
          </a:p>
        </p:txBody>
      </p:sp>
      <p:pic>
        <p:nvPicPr>
          <p:cNvPr id="5" name="Picture 2" descr="Resultado de imagem para trocando lampada">
            <a:extLst>
              <a:ext uri="{FF2B5EF4-FFF2-40B4-BE49-F238E27FC236}">
                <a16:creationId xmlns:a16="http://schemas.microsoft.com/office/drawing/2014/main" id="{55242C6E-6477-C972-0E17-BAB1FC18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40" y="1971675"/>
            <a:ext cx="3115255" cy="46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1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/>
              <a:t>Processo básico de um algoritmo:</a:t>
            </a:r>
          </a:p>
          <a:p>
            <a:endParaRPr lang="pt-BR" dirty="0"/>
          </a:p>
          <a:p>
            <a:r>
              <a:rPr lang="pt-BR" dirty="0"/>
              <a:t>Entrada de dados</a:t>
            </a:r>
          </a:p>
          <a:p>
            <a:endParaRPr lang="pt-BR" dirty="0"/>
          </a:p>
          <a:p>
            <a:r>
              <a:rPr lang="pt-BR" dirty="0"/>
              <a:t>Processamento de dados</a:t>
            </a:r>
          </a:p>
          <a:p>
            <a:endParaRPr lang="pt-BR" dirty="0"/>
          </a:p>
          <a:p>
            <a:r>
              <a:rPr lang="pt-BR" dirty="0"/>
              <a:t>Saída de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03" y="2178028"/>
            <a:ext cx="5319877" cy="414657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60941D-16E1-1918-927B-61F81AED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8716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8838"/>
            <a:ext cx="10150323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Diagrama de blocos</a:t>
            </a:r>
          </a:p>
          <a:p>
            <a:pPr marL="0" indent="0">
              <a:buNone/>
            </a:pPr>
            <a:r>
              <a:rPr lang="pt-BR" dirty="0"/>
              <a:t>Forma padronizada, organizada e eficaz para representar os passos lógicos de um determinado processo</a:t>
            </a:r>
          </a:p>
          <a:p>
            <a:pPr marL="0" indent="0">
              <a:buNone/>
            </a:pPr>
            <a:r>
              <a:rPr lang="pt-BR" dirty="0"/>
              <a:t>Facilita a visualização dos passos de um processamento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2788637" y="4801892"/>
            <a:ext cx="3149600" cy="1498392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Processamento geral. Neste curso, será usado</a:t>
            </a:r>
          </a:p>
          <a:p>
            <a:pPr algn="ctr"/>
            <a:r>
              <a:rPr lang="pt-BR" sz="2000" b="1" dirty="0"/>
              <a:t>também para entrada ou saída de dados</a:t>
            </a:r>
          </a:p>
        </p:txBody>
      </p:sp>
      <p:sp>
        <p:nvSpPr>
          <p:cNvPr id="6" name="Fluxograma: Decisão 5"/>
          <p:cNvSpPr/>
          <p:nvPr/>
        </p:nvSpPr>
        <p:spPr>
          <a:xfrm>
            <a:off x="8538817" y="3341496"/>
            <a:ext cx="3091543" cy="1802832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Teste condicional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905427" y="3391146"/>
            <a:ext cx="2029502" cy="851766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Inicio ou fim</a:t>
            </a:r>
          </a:p>
        </p:txBody>
      </p:sp>
      <p:sp>
        <p:nvSpPr>
          <p:cNvPr id="7" name="Fluxograma: Exibir 6"/>
          <p:cNvSpPr/>
          <p:nvPr/>
        </p:nvSpPr>
        <p:spPr>
          <a:xfrm>
            <a:off x="6745357" y="5100602"/>
            <a:ext cx="2208270" cy="95812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9EDDBB-2ED9-13ED-34C4-AE117101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05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7118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Soma de dois números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n1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86015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8" name="Fluxograma: Processo 7"/>
          <p:cNvSpPr/>
          <p:nvPr/>
        </p:nvSpPr>
        <p:spPr>
          <a:xfrm>
            <a:off x="4743444" y="3172673"/>
            <a:ext cx="2018092" cy="728275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n2</a:t>
            </a:r>
          </a:p>
        </p:txBody>
      </p:sp>
      <p:sp>
        <p:nvSpPr>
          <p:cNvPr id="10" name="Fluxograma: Processo 9"/>
          <p:cNvSpPr/>
          <p:nvPr/>
        </p:nvSpPr>
        <p:spPr>
          <a:xfrm>
            <a:off x="4714718" y="4110035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n1+n2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4220" y="5180242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resultado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8" idx="0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8" idx="2"/>
            <a:endCxn id="10" idx="0"/>
          </p:cNvCxnSpPr>
          <p:nvPr/>
        </p:nvCxnSpPr>
        <p:spPr>
          <a:xfrm>
            <a:off x="5752490" y="3900948"/>
            <a:ext cx="0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0" idx="2"/>
            <a:endCxn id="4" idx="0"/>
          </p:cNvCxnSpPr>
          <p:nvPr/>
        </p:nvCxnSpPr>
        <p:spPr>
          <a:xfrm flipH="1">
            <a:off x="5752489" y="4971155"/>
            <a:ext cx="1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endCxn id="7" idx="0"/>
          </p:cNvCxnSpPr>
          <p:nvPr/>
        </p:nvCxnSpPr>
        <p:spPr>
          <a:xfrm>
            <a:off x="5752489" y="5876928"/>
            <a:ext cx="5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EC5877-33A5-53C5-945B-F086A236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2840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9996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Contar até dois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Declarar Número N = 0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7009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10" name="Fluxograma: Processo 9"/>
          <p:cNvSpPr/>
          <p:nvPr/>
        </p:nvSpPr>
        <p:spPr>
          <a:xfrm>
            <a:off x="7211175" y="3443390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 + 1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7244" y="5098407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N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5" idx="3"/>
            <a:endCxn id="10" idx="1"/>
          </p:cNvCxnSpPr>
          <p:nvPr/>
        </p:nvCxnSpPr>
        <p:spPr>
          <a:xfrm>
            <a:off x="6732810" y="3869359"/>
            <a:ext cx="478365" cy="4591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5" idx="2"/>
            <a:endCxn id="4" idx="0"/>
          </p:cNvCxnSpPr>
          <p:nvPr/>
        </p:nvCxnSpPr>
        <p:spPr>
          <a:xfrm>
            <a:off x="5752489" y="4595928"/>
            <a:ext cx="3024" cy="50247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4" idx="2"/>
            <a:endCxn id="7" idx="0"/>
          </p:cNvCxnSpPr>
          <p:nvPr/>
        </p:nvCxnSpPr>
        <p:spPr>
          <a:xfrm flipH="1">
            <a:off x="5752494" y="5795093"/>
            <a:ext cx="3019" cy="275005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Decisão 14"/>
          <p:cNvSpPr/>
          <p:nvPr/>
        </p:nvSpPr>
        <p:spPr>
          <a:xfrm>
            <a:off x="4772168" y="3142789"/>
            <a:ext cx="1960642" cy="1453139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N = 2? </a:t>
            </a:r>
          </a:p>
        </p:txBody>
      </p:sp>
      <p:cxnSp>
        <p:nvCxnSpPr>
          <p:cNvPr id="30" name="Conector angulado 29"/>
          <p:cNvCxnSpPr>
            <a:stCxn id="10" idx="0"/>
          </p:cNvCxnSpPr>
          <p:nvPr/>
        </p:nvCxnSpPr>
        <p:spPr>
          <a:xfrm rot="16200000" flipV="1">
            <a:off x="6920574" y="2115016"/>
            <a:ext cx="300601" cy="2356147"/>
          </a:xfrm>
          <a:prstGeom prst="bentConnector2">
            <a:avLst/>
          </a:prstGeom>
          <a:ln w="38100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752489" y="4573587"/>
            <a:ext cx="643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SIM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440704" y="3441284"/>
            <a:ext cx="770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13478C-747A-A862-1CFB-49AD7CF2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722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0150323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“Espaços de memória reservados para armazenar um tipo específico de dado”</a:t>
            </a:r>
          </a:p>
          <a:p>
            <a:pPr marL="0" indent="0">
              <a:buNone/>
            </a:pPr>
            <a:r>
              <a:rPr lang="pt-BR" b="1" dirty="0"/>
              <a:t>Constante: </a:t>
            </a:r>
            <a:r>
              <a:rPr lang="pt-BR" dirty="0"/>
              <a:t>Espaço de memória com valor fixo ao longo da execução do programa</a:t>
            </a:r>
          </a:p>
          <a:p>
            <a:pPr marL="0" indent="0">
              <a:buNone/>
            </a:pPr>
            <a:r>
              <a:rPr lang="pt-BR" b="1" dirty="0"/>
              <a:t>Variável: </a:t>
            </a:r>
            <a:r>
              <a:rPr lang="pt-BR" dirty="0"/>
              <a:t>Espaço de memória com valor que pode ser alterado ao longo da execução do programa</a:t>
            </a:r>
          </a:p>
          <a:p>
            <a:pPr marL="0" indent="0">
              <a:buNone/>
            </a:pPr>
            <a:r>
              <a:rPr lang="pt-BR" dirty="0"/>
              <a:t>Exemplo: Programa que calcula a média entre 5 números: N1, N2, N3, N4 e N5. </a:t>
            </a:r>
          </a:p>
          <a:p>
            <a:pPr marL="0" indent="0">
              <a:buNone/>
            </a:pPr>
            <a:r>
              <a:rPr lang="pt-BR" dirty="0"/>
              <a:t>Constante: 5  -&gt; quantidade de variáveis, não altera</a:t>
            </a:r>
          </a:p>
          <a:p>
            <a:pPr marL="0" indent="0">
              <a:buNone/>
            </a:pPr>
            <a:r>
              <a:rPr lang="pt-BR" dirty="0"/>
              <a:t>Variáveis: N1, N2, N3, N4 e N5 -&gt; valores alteráveis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76C821-FC16-CB00-B9F9-04C1AB67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8803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Tipos de dados em variáveis ou constantes</a:t>
            </a:r>
          </a:p>
          <a:p>
            <a:pPr marL="0" indent="0">
              <a:buNone/>
            </a:pPr>
            <a:r>
              <a:rPr lang="pt-BR" b="1" dirty="0"/>
              <a:t>Numérico: </a:t>
            </a:r>
            <a:r>
              <a:rPr lang="pt-BR" dirty="0"/>
              <a:t>Inteiros (</a:t>
            </a:r>
            <a:r>
              <a:rPr lang="pt-BR" dirty="0" err="1"/>
              <a:t>int</a:t>
            </a:r>
            <a:r>
              <a:rPr lang="pt-BR" dirty="0"/>
              <a:t>) ou reais (</a:t>
            </a:r>
            <a:r>
              <a:rPr lang="pt-BR" dirty="0" err="1"/>
              <a:t>float</a:t>
            </a:r>
            <a:r>
              <a:rPr lang="pt-BR" dirty="0"/>
              <a:t>), podendo ser usado para cálculos matemáticos;</a:t>
            </a:r>
          </a:p>
          <a:p>
            <a:pPr marL="0" indent="0">
              <a:buNone/>
            </a:pPr>
            <a:r>
              <a:rPr lang="pt-BR" b="1" dirty="0"/>
              <a:t>Caracteres</a:t>
            </a:r>
            <a:r>
              <a:rPr lang="pt-BR" dirty="0"/>
              <a:t> (char): Símbolos que não contém números, como nomes;</a:t>
            </a:r>
          </a:p>
          <a:p>
            <a:pPr marL="0" indent="0">
              <a:buNone/>
            </a:pPr>
            <a:r>
              <a:rPr lang="pt-BR" b="1" dirty="0"/>
              <a:t>Alfanumérico: </a:t>
            </a:r>
            <a:r>
              <a:rPr lang="pt-BR" dirty="0"/>
              <a:t>combinação de números e letras, podendo conter só letras ou só números, mas não pode executar operações matemáticas;</a:t>
            </a:r>
          </a:p>
          <a:p>
            <a:pPr marL="0" indent="0">
              <a:buNone/>
            </a:pPr>
            <a:r>
              <a:rPr lang="pt-BR" b="1" dirty="0"/>
              <a:t>Lógica / booleana: </a:t>
            </a:r>
            <a:r>
              <a:rPr lang="pt-BR" dirty="0"/>
              <a:t>Verdadeiro ou falso;</a:t>
            </a:r>
          </a:p>
          <a:p>
            <a:pPr marL="0" indent="0">
              <a:buNone/>
            </a:pPr>
            <a:r>
              <a:rPr lang="pt-BR" dirty="0"/>
              <a:t>Obs.: Um conjunto de caracteres é chamado de </a:t>
            </a:r>
            <a:r>
              <a:rPr lang="pt-BR" dirty="0" err="1"/>
              <a:t>string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BF7130-BAFB-187F-4C43-02BCF75F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346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358" y="1644892"/>
            <a:ext cx="9254066" cy="3109898"/>
          </a:xfrm>
        </p:spPr>
        <p:txBody>
          <a:bodyPr>
            <a:normAutofit/>
          </a:bodyPr>
          <a:lstStyle/>
          <a:p>
            <a:r>
              <a:rPr lang="pt-BR" i="1" dirty="0"/>
              <a:t>“American Standard Code for </a:t>
            </a:r>
            <a:r>
              <a:rPr lang="pt-BR" i="1" dirty="0" err="1"/>
              <a:t>Information</a:t>
            </a:r>
            <a:r>
              <a:rPr lang="pt-BR" i="1" dirty="0"/>
              <a:t> </a:t>
            </a:r>
            <a:r>
              <a:rPr lang="pt-BR" i="1" dirty="0" err="1"/>
              <a:t>Interchange</a:t>
            </a:r>
            <a:r>
              <a:rPr lang="pt-BR" i="1" dirty="0"/>
              <a:t>”</a:t>
            </a:r>
            <a:r>
              <a:rPr lang="pt-BR" dirty="0"/>
              <a:t> - ASCII</a:t>
            </a:r>
            <a:br>
              <a:rPr lang="pt-BR" dirty="0"/>
            </a:br>
            <a:br>
              <a:rPr lang="pt-BR" dirty="0"/>
            </a:br>
            <a:r>
              <a:rPr lang="pt-BR" dirty="0"/>
              <a:t>"Código Padrão Americano para o Intercâmbio de Informação"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D5493B-5ABE-F7C2-46FF-E570250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559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905" y="259979"/>
            <a:ext cx="9254066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Tabela ASCII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05" y="923926"/>
            <a:ext cx="9670343" cy="593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C0B6DC-DF62-C2F8-3D69-B15CCD72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117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aritméticos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617061"/>
            <a:ext cx="1051559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obtenção de dados numéricos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360056" y="2287086"/>
          <a:ext cx="445588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Operação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Resto (divisão)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624262" y="4809519"/>
            <a:ext cx="392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Ordem de execução: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1º Parênteses ();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2º Multiplicação ou divisão;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3º Soma ou subtração;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017F5-FD90-D5A3-E14A-E8B746B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1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 Lovelace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5055326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400" dirty="0"/>
              <a:t>Antes mesmo do primeiro computador, surge a primeira programadora: </a:t>
            </a:r>
            <a:r>
              <a:rPr lang="pt-BR" sz="3400" b="1" dirty="0"/>
              <a:t>Ada Lovelace</a:t>
            </a:r>
            <a:r>
              <a:rPr lang="pt-BR" sz="3400" dirty="0"/>
              <a:t>, que viu nos computadores a capacidade de ir além dos cálculos.</a:t>
            </a:r>
          </a:p>
        </p:txBody>
      </p:sp>
      <p:sp>
        <p:nvSpPr>
          <p:cNvPr id="4" name="AutoShape 2" descr="4 coisas que você deve saber sobre Ada Lovelace | WeLiveSecurity"/>
          <p:cNvSpPr>
            <a:spLocks noChangeAspect="1" noChangeArrowheads="1"/>
          </p:cNvSpPr>
          <p:nvPr/>
        </p:nvSpPr>
        <p:spPr bwMode="auto">
          <a:xfrm>
            <a:off x="155575" y="-1042988"/>
            <a:ext cx="15144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436" y="1138238"/>
            <a:ext cx="3677330" cy="528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9D15BF-A57C-CF0A-714E-BAC0A380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671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20565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05093" y="2358992"/>
          <a:ext cx="5181814" cy="3127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Diferente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36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6528A8-40DF-DA4E-A166-64B3415F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959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1079"/>
            <a:ext cx="983100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Os operados relacionais booleanos retornam valores de acordo com a respectiva tabela verdade.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234795" y="2463840"/>
          <a:ext cx="5037818" cy="204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AND</a:t>
                      </a:r>
                      <a:r>
                        <a:rPr lang="pt-BR" sz="2000" baseline="0" dirty="0"/>
                        <a:t> - 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OR</a:t>
                      </a:r>
                      <a:r>
                        <a:rPr lang="pt-BR" sz="2000" baseline="0" dirty="0"/>
                        <a:t> - OU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Negação</a:t>
                      </a:r>
                      <a:r>
                        <a:rPr lang="pt-BR" sz="2000" baseline="0" dirty="0"/>
                        <a:t> - Inversor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7F3359-256B-1DDD-213B-FDF7F59F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9413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00" y="1953304"/>
            <a:ext cx="2898549" cy="41174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4585C3-0B54-267A-7CA5-7D43D33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1008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2029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  <a:p>
            <a:pPr marL="0" indent="0">
              <a:buNone/>
            </a:pPr>
            <a:r>
              <a:rPr lang="pt-BR" dirty="0"/>
              <a:t>3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79" y="1974778"/>
            <a:ext cx="3936619" cy="393661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F07866-C3B4-32DB-3D84-78D4ACC9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661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2029"/>
            <a:ext cx="7320037" cy="476211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Outro 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faça:</a:t>
            </a:r>
          </a:p>
          <a:p>
            <a:pPr marL="0" indent="0">
              <a:buNone/>
            </a:pPr>
            <a:r>
              <a:rPr lang="pt-BR" dirty="0"/>
              <a:t>	3 – SE sua nota for maior ou igual a 7</a:t>
            </a:r>
          </a:p>
          <a:p>
            <a:pPr marL="0" indent="0">
              <a:buNone/>
            </a:pPr>
            <a:r>
              <a:rPr lang="pt-BR" dirty="0"/>
              <a:t>	4 – ENTÃO o aluno está aprovado</a:t>
            </a:r>
          </a:p>
          <a:p>
            <a:pPr marL="0" indent="0">
              <a:buNone/>
            </a:pPr>
            <a:r>
              <a:rPr lang="pt-BR" dirty="0"/>
              <a:t>	5 – SENÃO o aluno deve fazer recuperação</a:t>
            </a:r>
          </a:p>
          <a:p>
            <a:pPr marL="0" indent="0">
              <a:buNone/>
            </a:pPr>
            <a:r>
              <a:rPr lang="pt-BR" dirty="0"/>
              <a:t>6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98BF48-01F6-6CB6-1561-699B3893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341" t="2536" r="1762" b="6008"/>
          <a:stretch/>
        </p:blipFill>
        <p:spPr>
          <a:xfrm>
            <a:off x="7639050" y="1752676"/>
            <a:ext cx="4151086" cy="35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5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208" y="1409873"/>
            <a:ext cx="10702590" cy="47621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600" dirty="0"/>
              <a:t>A </a:t>
            </a:r>
            <a:r>
              <a:rPr lang="pt-BR" sz="3600" b="1" dirty="0"/>
              <a:t>linguagem de programação</a:t>
            </a:r>
            <a:r>
              <a:rPr lang="pt-BR" sz="3600" dirty="0"/>
              <a:t> é um método padronizado, com a finalidade de converter um algoritmo em instruções para execução do comportamento desejado em um computador.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A53073-B169-4FC1-1376-7B512EE2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808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Popularização das Linguagens de Programação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9" y="1610913"/>
            <a:ext cx="11062257" cy="434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C3CAF4-203B-4302-E145-17040FA1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468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6276" y="572816"/>
            <a:ext cx="3633408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7700" y="1482828"/>
            <a:ext cx="8390621" cy="41115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z="40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en-US" sz="5100" dirty="0">
                <a:latin typeface="AR CENA" panose="02000000000000000000" pitchFamily="2" charset="0"/>
              </a:rPr>
              <a:t>“C is quirky, flawed, and an enormous success.”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PT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pt-PT" sz="5100" dirty="0">
                <a:latin typeface="AR CENA" panose="02000000000000000000" pitchFamily="2" charset="0"/>
              </a:rPr>
              <a:t>"C é peculiar, falho e um enorme sucesso."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BR" sz="4000" dirty="0">
              <a:latin typeface="AR CENA" panose="02000000000000000000" pitchFamily="2" charset="0"/>
            </a:endParaRPr>
          </a:p>
          <a:p>
            <a:pPr marL="0" indent="0" algn="r">
              <a:buNone/>
            </a:pPr>
            <a:r>
              <a:rPr lang="pt-BR" sz="4000" dirty="0">
                <a:latin typeface="AR CENA" panose="02000000000000000000" pitchFamily="2" charset="0"/>
              </a:rPr>
              <a:t>								   Dennis Ritchie</a:t>
            </a:r>
          </a:p>
          <a:p>
            <a:pPr marL="0" indent="0" algn="r">
              <a:buNone/>
            </a:pPr>
            <a:r>
              <a:rPr lang="pt-BR" sz="2800" dirty="0">
                <a:latin typeface="AR CENA" panose="02000000000000000000" pitchFamily="2" charset="0"/>
              </a:rPr>
              <a:t>Criador do Unix e da Linguagem C</a:t>
            </a:r>
          </a:p>
        </p:txBody>
      </p:sp>
      <p:pic>
        <p:nvPicPr>
          <p:cNvPr id="1026" name="Picture 2" descr="Honoring the life of Dennis Ritchie, UNIX co-creator and father of C |  Digital News As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938" y="1482828"/>
            <a:ext cx="2790736" cy="38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EF31C-80D3-23F4-6611-C738EEB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7214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de 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Porque linguagem C?</a:t>
            </a:r>
          </a:p>
          <a:p>
            <a:r>
              <a:rPr lang="pt-BR" sz="3200" dirty="0"/>
              <a:t>Funcionalidade de projeto;</a:t>
            </a:r>
          </a:p>
          <a:p>
            <a:r>
              <a:rPr lang="pt-BR" sz="3200" dirty="0"/>
              <a:t>Eficiência;</a:t>
            </a:r>
          </a:p>
          <a:p>
            <a:r>
              <a:rPr lang="pt-BR" sz="3200" dirty="0"/>
              <a:t>Portabilidade;</a:t>
            </a:r>
          </a:p>
          <a:p>
            <a:r>
              <a:rPr lang="pt-BR" sz="3200" dirty="0"/>
              <a:t>Flexibilidade;</a:t>
            </a:r>
          </a:p>
          <a:p>
            <a:r>
              <a:rPr lang="pt-BR" sz="3200" dirty="0"/>
              <a:t>Orientado ao Programador;</a:t>
            </a:r>
          </a:p>
          <a:p>
            <a:pPr marL="457200" lvl="1" indent="0">
              <a:buNone/>
            </a:pPr>
            <a:r>
              <a:rPr lang="pt-BR" sz="2800" dirty="0"/>
              <a:t> (Fácil de converter em programas os algoritmos)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3DD121-ADBD-8BFA-23A8-62A46FF6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077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Funcionalidade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3200"/>
            <a:ext cx="10491410" cy="4762118"/>
          </a:xfrm>
        </p:spPr>
        <p:txBody>
          <a:bodyPr/>
          <a:lstStyle/>
          <a:p>
            <a:r>
              <a:rPr lang="pt-BR" sz="3200" dirty="0"/>
              <a:t>C incorpora o controle de funcionalidades desejáveis na teoria e na pratica, na área de computação;</a:t>
            </a:r>
          </a:p>
          <a:p>
            <a:r>
              <a:rPr lang="pt-BR" sz="3200" dirty="0"/>
              <a:t>Sua construção à torna natural para programação estruturada e desenvolvimento modular;</a:t>
            </a:r>
          </a:p>
          <a:p>
            <a:r>
              <a:rPr lang="pt-BR" sz="3200" dirty="0"/>
              <a:t>Como resultado é um programa mais confiável e inteligível.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00A7C-8990-918B-2801-0BDF4147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30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Válvulas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volta de 1900 com o advento da eletricidade, começou o desenvolvimento das válvulas diodo e tríodo.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16" y="2624002"/>
            <a:ext cx="4425464" cy="335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47" y="2282106"/>
            <a:ext cx="25908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8D18BB-433A-C081-A976-69193712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8895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Eficiência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8992"/>
            <a:ext cx="10192228" cy="4762118"/>
          </a:xfrm>
        </p:spPr>
        <p:txBody>
          <a:bodyPr>
            <a:normAutofit/>
          </a:bodyPr>
          <a:lstStyle/>
          <a:p>
            <a:r>
              <a:rPr lang="pt-BR" sz="3600" dirty="0"/>
              <a:t>Aproveita as capacidades das máquinas atuais;</a:t>
            </a:r>
          </a:p>
          <a:p>
            <a:r>
              <a:rPr lang="pt-BR" sz="3600" dirty="0"/>
              <a:t>Programas em C tendem a ser compactos e rápidos;</a:t>
            </a:r>
          </a:p>
          <a:p>
            <a:r>
              <a:rPr lang="pt-BR" sz="3600" dirty="0"/>
              <a:t>De fato, C exibe algum controle fino usualmente associado com a linguagem Assembly.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Linguagem Assembly é um conjunto de instruções internas, especificas para cada microcontrolador</a:t>
            </a:r>
            <a:r>
              <a:rPr lang="pt-BR" sz="3200" dirty="0"/>
              <a:t>.</a:t>
            </a:r>
          </a:p>
          <a:p>
            <a:endParaRPr lang="pt-BR" sz="3600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E468B1-B389-2F35-9103-4B71C35A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369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676034" cy="4762118"/>
          </a:xfrm>
        </p:spPr>
        <p:txBody>
          <a:bodyPr>
            <a:normAutofit/>
          </a:bodyPr>
          <a:lstStyle/>
          <a:p>
            <a:r>
              <a:rPr lang="pt-BR" sz="3600" dirty="0"/>
              <a:t>Programas C escritos em um sistema pode funcionar  em outros sistemas com pequenas ou nenhuma modificação;</a:t>
            </a:r>
          </a:p>
          <a:p>
            <a:endParaRPr lang="pt-BR" sz="3600" dirty="0"/>
          </a:p>
          <a:p>
            <a:r>
              <a:rPr lang="pt-BR" sz="3600" dirty="0"/>
              <a:t>Compiladores C estão disponíveis para aproximadamente 40 sistemas, desde microcontroladores de 8 bits aos super computadores 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8EDCA0-B134-4539-A754-2EEFE833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969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Flexibilidade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8" y="1373588"/>
            <a:ext cx="10515600" cy="5173979"/>
          </a:xfrm>
        </p:spPr>
        <p:txBody>
          <a:bodyPr>
            <a:normAutofit/>
          </a:bodyPr>
          <a:lstStyle/>
          <a:p>
            <a:r>
              <a:rPr lang="pt-BR" sz="2800" dirty="0"/>
              <a:t>C é poderosa e flexível;</a:t>
            </a:r>
          </a:p>
          <a:p>
            <a:r>
              <a:rPr lang="pt-BR" sz="2800" dirty="0"/>
              <a:t>A maioria dos sistemas operacionais, como o Unix e Windows, é escrito em C;</a:t>
            </a:r>
          </a:p>
          <a:p>
            <a:r>
              <a:rPr lang="pt-BR" sz="2800" dirty="0"/>
              <a:t>Muitos compiladores e interpretadores para outras linguagens, como FORTRAN, Perl, Python, Pascal, LISP, Logo, Basic e Matlab, foram escritas em C;</a:t>
            </a:r>
          </a:p>
          <a:p>
            <a:r>
              <a:rPr lang="pt-BR" sz="2800" dirty="0"/>
              <a:t>C  também é utilizado para resolução de problemas de física e engenharia.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0D742B-6324-70C9-280F-EE436B17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111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5259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C é orientado às necessidades do programador;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Permite o acesso ao HW, e permite a manipulação de bits individuais na memória;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Possui um grande número de operadores.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46AED-CE43-7DEF-A29C-154F9BF4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771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43619"/>
            <a:ext cx="1045222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Essa flexibilidade é uma vantagem e um perigo;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A vantagem é que muitas tarefas, como a conversão de dados, são mais simples;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O perigo é que com C, é possível cometer erros que são impossíveis de cometer em algumas linguagens.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1F6149-0DE9-5792-8EB9-0A56E27D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7747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9254066" cy="1698171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/>
              <a:t>O processo de conversão dos arquivos fonte em executável, é dividido em Pré-Processamento, Compilação e </a:t>
            </a:r>
            <a:r>
              <a:rPr lang="pt-BR" sz="3200" dirty="0" err="1"/>
              <a:t>Linkagem</a:t>
            </a:r>
            <a:r>
              <a:rPr lang="pt-BR" sz="3200" dirty="0"/>
              <a:t>;</a:t>
            </a:r>
          </a:p>
          <a:p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74720"/>
            <a:ext cx="9667467" cy="323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54BF16-6AC8-07F0-CF1E-46442135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9189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10873690" cy="22468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900" dirty="0"/>
              <a:t>O resultado final é um arquivo em hexadecimal com os comandos em hexadecimal para o dispositivo executar o algoritmo desejado</a:t>
            </a:r>
          </a:p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26675"/>
            <a:ext cx="10361328" cy="255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EB58-4BA8-3A44-DDFA-5FE1A63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331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Arduino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69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248" y="585996"/>
            <a:ext cx="9787466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O ARDUINO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4248" y="1386407"/>
            <a:ext cx="10441817" cy="153125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dirty="0"/>
              <a:t>Basicamente o Arduino é uma plataforma de prototipagem “</a:t>
            </a:r>
            <a:r>
              <a:rPr lang="pt-BR" b="1" u="sng" dirty="0"/>
              <a:t>Open Source</a:t>
            </a:r>
            <a:r>
              <a:rPr lang="pt-BR" dirty="0"/>
              <a:t>” de eletrônica que foi desenvolvida para fins educacionais, para projetistas amadores (</a:t>
            </a:r>
            <a:r>
              <a:rPr lang="pt-BR" dirty="0" err="1"/>
              <a:t>Makers</a:t>
            </a:r>
            <a:r>
              <a:rPr lang="pt-BR" dirty="0"/>
              <a:t>) e facilitar o desenvolvimento de provas de conceitos (</a:t>
            </a:r>
            <a:r>
              <a:rPr lang="pt-BR" dirty="0" err="1"/>
              <a:t>POCs</a:t>
            </a:r>
            <a:r>
              <a:rPr lang="pt-BR" dirty="0"/>
              <a:t>).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960363" y="2781474"/>
            <a:ext cx="9254066" cy="1870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5587" y="2984985"/>
            <a:ext cx="10616594" cy="473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dirty="0"/>
              <a:t>Pequeno computador com hardware limitado, livre e de placa única</a:t>
            </a:r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98" y="3941027"/>
            <a:ext cx="30210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3714542"/>
            <a:ext cx="3887788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B7B5F6C-6C7D-35C1-5A83-EAF2CA86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666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1804" y="679654"/>
            <a:ext cx="9821333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</a:t>
            </a:r>
            <a:r>
              <a:rPr lang="pt-BR" sz="2600" dirty="0">
                <a:solidFill>
                  <a:schemeClr val="tx1"/>
                </a:solidFill>
              </a:rPr>
              <a:t>Projeto ARDUINO – arquitetura e história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8" y="2298564"/>
            <a:ext cx="4054653" cy="32258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016296" y="1693413"/>
            <a:ext cx="79825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rgbClr val="000000"/>
                </a:solidFill>
              </a:rPr>
              <a:t>1 - Conector USB para o cabo tipo AB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2 - Botão de reset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3 - Pinos de entrada e saída digital e PWM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4 - LED verde de placa ligada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5 - LED laranja conectado ao pin13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6 -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encarregado da comunicação com o computador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7 - LED TX (transmissor) e RX (receptor) da comunicação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8 - Porta ICSP para programação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9 - Microcontrolador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328, cérebro do </a:t>
            </a:r>
            <a:r>
              <a:rPr lang="pt-BR" sz="2100" dirty="0" err="1">
                <a:solidFill>
                  <a:srgbClr val="000000"/>
                </a:solidFill>
              </a:rPr>
              <a:t>Arduino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10 - Cristal de quartzo 16Mhz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11 - Regulador de tensão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12 - Conector Jack fêmea 2,1mm com centro positivo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13 - Pinos de tensão e terra</a:t>
            </a:r>
          </a:p>
          <a:p>
            <a:r>
              <a:rPr lang="pt-BR" sz="2100" dirty="0">
                <a:solidFill>
                  <a:srgbClr val="000000"/>
                </a:solidFill>
              </a:rPr>
              <a:t>14 – Pinos de entrada analógica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7E4C4D-75B8-114F-CC74-1A6E6EE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62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Alan Turing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93946" y="1573605"/>
            <a:ext cx="5683054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/>
              <a:t>Na Inglaterra, Alan Turing cria em 1936 uma tese revelando o primeiro conceito de máquina com inteligência artificial</a:t>
            </a:r>
          </a:p>
        </p:txBody>
      </p:sp>
      <p:sp>
        <p:nvSpPr>
          <p:cNvPr id="4" name="AutoShape 2" descr="4 coisas que você deve saber sobre Ada Lovelace | WeLiveSecurity"/>
          <p:cNvSpPr>
            <a:spLocks noChangeAspect="1" noChangeArrowheads="1"/>
          </p:cNvSpPr>
          <p:nvPr/>
        </p:nvSpPr>
        <p:spPr bwMode="auto">
          <a:xfrm>
            <a:off x="155575" y="-1042988"/>
            <a:ext cx="15144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40" y="1138238"/>
            <a:ext cx="4415245" cy="539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662F64-01BB-6B70-0954-B3D4F228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062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600" dirty="0"/>
              <a:t>Projeto ARDUINO – arquitetura 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4404" y="1330317"/>
            <a:ext cx="10459393" cy="476211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 </a:t>
            </a:r>
            <a:r>
              <a:rPr lang="pt-BR" b="1" dirty="0" err="1"/>
              <a:t>Arduino</a:t>
            </a:r>
            <a:r>
              <a:rPr lang="pt-BR" dirty="0"/>
              <a:t> foi criado em 2005 por um grupo de 5 pesquisadores : </a:t>
            </a:r>
            <a:r>
              <a:rPr lang="pt-BR" dirty="0" err="1"/>
              <a:t>Massimo</a:t>
            </a:r>
            <a:r>
              <a:rPr lang="pt-BR" dirty="0"/>
              <a:t> </a:t>
            </a:r>
            <a:r>
              <a:rPr lang="pt-BR" dirty="0" err="1"/>
              <a:t>Banzi</a:t>
            </a:r>
            <a:r>
              <a:rPr lang="pt-BR" dirty="0"/>
              <a:t>, David </a:t>
            </a:r>
            <a:r>
              <a:rPr lang="pt-BR" dirty="0" err="1"/>
              <a:t>Cuartielles</a:t>
            </a:r>
            <a:r>
              <a:rPr lang="pt-BR" dirty="0"/>
              <a:t>, Tom </a:t>
            </a:r>
            <a:r>
              <a:rPr lang="pt-BR" dirty="0" err="1"/>
              <a:t>Igoe</a:t>
            </a:r>
            <a:r>
              <a:rPr lang="pt-BR" dirty="0"/>
              <a:t>, </a:t>
            </a:r>
            <a:r>
              <a:rPr lang="pt-BR" dirty="0" err="1"/>
              <a:t>Gianluca</a:t>
            </a:r>
            <a:r>
              <a:rPr lang="pt-BR" dirty="0"/>
              <a:t> Martino e David </a:t>
            </a:r>
            <a:r>
              <a:rPr lang="pt-BR" dirty="0" err="1"/>
              <a:t>Mellis</a:t>
            </a:r>
            <a:r>
              <a:rPr lang="pt-BR" dirty="0"/>
              <a:t>. O objetivo era elaborar um dispositivo que fosse ao mesmo tempo barato, funcional e fácil de programar, sendo dessa forma acessível a estudantes e projetistas amadores.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7" name="AutoShape 2" descr="Resultado de imagem para arduino histo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41" y="3333648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14290" y="5776911"/>
            <a:ext cx="553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David </a:t>
            </a:r>
            <a:r>
              <a:rPr lang="pt-BR" dirty="0" err="1"/>
              <a:t>Cuartielles</a:t>
            </a:r>
            <a:r>
              <a:rPr lang="pt-BR" dirty="0"/>
              <a:t>, </a:t>
            </a:r>
            <a:r>
              <a:rPr lang="pt-BR" dirty="0" err="1"/>
              <a:t>Gianluca</a:t>
            </a:r>
            <a:r>
              <a:rPr lang="pt-BR" dirty="0"/>
              <a:t> Martino, Tom </a:t>
            </a:r>
            <a:r>
              <a:rPr lang="pt-BR" dirty="0" err="1"/>
              <a:t>Igoe</a:t>
            </a:r>
            <a:r>
              <a:rPr lang="pt-BR" dirty="0"/>
              <a:t>, David </a:t>
            </a:r>
            <a:r>
              <a:rPr lang="pt-BR" dirty="0" err="1"/>
              <a:t>Mellis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Massimo</a:t>
            </a:r>
            <a:r>
              <a:rPr lang="pt-BR" dirty="0"/>
              <a:t> </a:t>
            </a:r>
            <a:r>
              <a:rPr lang="pt-BR" dirty="0" err="1"/>
              <a:t>Banzi</a:t>
            </a:r>
            <a:endParaRPr lang="pt-BR" dirty="0"/>
          </a:p>
        </p:txBody>
      </p:sp>
      <p:sp>
        <p:nvSpPr>
          <p:cNvPr id="10" name="AutoShape 5" descr="im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82" y="3429000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7480433" y="5872263"/>
            <a:ext cx="289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Primeiro protótipo 2005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E4A7A-FEF5-8E04-AF8D-09D69223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6514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37" y="1313333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96" y="1321803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47" y="129134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701" y="1415733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04801" y="2588964"/>
          <a:ext cx="11740444" cy="3347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57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4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6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Curie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ATmega32u4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42D9E-39BA-D216-DC33-499AA4B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534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48" y="1291341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483" y="1321803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111" y="129134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811" y="1415733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04801" y="2588964"/>
          <a:ext cx="11740444" cy="3616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7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(ATmega328P) of which 0.5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2.5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1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32Mhz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Features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600" dirty="0"/>
                        <a:t>Microphone; Light sensor;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Temperature sensor ;</a:t>
                      </a:r>
                      <a:r>
                        <a:rPr lang="en-US" sz="1600" baseline="0" dirty="0"/>
                        <a:t> t</a:t>
                      </a:r>
                      <a:r>
                        <a:rPr lang="en-US" sz="1600" dirty="0"/>
                        <a:t>hree-axis accelerometer;</a:t>
                      </a:r>
                    </a:p>
                    <a:p>
                      <a:r>
                        <a:rPr lang="en-US" sz="1600" dirty="0"/>
                        <a:t>Buzzer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AB2EF4-AE59-6724-A5E7-26EC41BF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9215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767641" y="2655780"/>
          <a:ext cx="8218314" cy="29616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26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ATmega328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E4AD7F-96E8-8843-3411-36875BD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073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65867" y="2780875"/>
          <a:ext cx="6942665" cy="3048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(ATmega32U4) of which 4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2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2.5 KB (ATmega32U4)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Comprimento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Largura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66FEAE-E396-1551-7C1C-3515C67D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879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38" y="1395412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5" y="1260815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9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55533" y="2960579"/>
          <a:ext cx="9922937" cy="3235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ATmega2560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ATSAMD21G18, 32-Bit ARM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M0+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AT91SAM3X8E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 12-bit ADC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(juntos)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800 </a:t>
                      </a:r>
                      <a:r>
                        <a:rPr lang="pt-BR" dirty="0" err="1">
                          <a:effectLst/>
                        </a:rPr>
                        <a:t>mA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671307-6603-CC66-3ECA-140F1183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944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489804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47" y="1355207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32955" y="3096045"/>
          <a:ext cx="9922937" cy="25094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12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48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84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37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36g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43B3E-F76E-8757-B16C-16851F5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4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105074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Pode ser gratuitamente baixado do site www.arduino.cc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2021286"/>
            <a:ext cx="10787076" cy="4756884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3904343" y="1992257"/>
            <a:ext cx="1045028" cy="47516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6741885" y="3486133"/>
            <a:ext cx="2794000" cy="5397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31201-3348-9548-BBC6-1FEA9DA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7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903580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Quando finalizar o download, descompacte a pasta no diretório: </a:t>
            </a:r>
            <a:r>
              <a:rPr lang="pt-BR" b="1" dirty="0"/>
              <a:t>C:\</a:t>
            </a:r>
            <a:r>
              <a:rPr lang="pt-BR" dirty="0"/>
              <a:t> conforme apresentado na figura abaixo.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69" y="2743200"/>
            <a:ext cx="4689662" cy="41148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328229" y="4833257"/>
            <a:ext cx="943428" cy="116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577A5F-073E-68F1-3884-A12886F3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372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06780" cy="4762118"/>
          </a:xfrm>
        </p:spPr>
        <p:txBody>
          <a:bodyPr/>
          <a:lstStyle/>
          <a:p>
            <a:r>
              <a:rPr lang="pt-BR" dirty="0" err="1"/>
              <a:t>mbiente</a:t>
            </a:r>
            <a:r>
              <a:rPr lang="pt-BR" dirty="0"/>
              <a:t> integrado de Desenvolvimento (IDE)</a:t>
            </a:r>
          </a:p>
          <a:p>
            <a:pPr marL="0" indent="0">
              <a:buNone/>
            </a:pPr>
            <a:r>
              <a:rPr lang="pt-BR" dirty="0"/>
              <a:t>Agora basta criar um atalho da IDE na área de trabalho e você já poderá programar sua placa!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90" y="2758862"/>
            <a:ext cx="3703640" cy="371138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D4B2-A2E0-1E11-A1D9-2653EFE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79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877785"/>
            <a:ext cx="10515600" cy="466725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Bombe</a:t>
            </a:r>
            <a:r>
              <a:rPr lang="pt-BR" dirty="0"/>
              <a:t> - </a:t>
            </a:r>
            <a:r>
              <a:rPr lang="pt-BR" dirty="0" err="1"/>
              <a:t>code-breaking</a:t>
            </a:r>
            <a:r>
              <a:rPr lang="pt-BR" dirty="0"/>
              <a:t> machine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9148" y="1344510"/>
            <a:ext cx="10953750" cy="261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Durante a segunda Guerra (1938 – 1945), Turing usa essa base para criar uma máquina eletromecânica para decifrar mensagens criptografadas de comunicação militar  da Alemanha, o que foi decisivo para a vitória dos Aliados (Inglaterra/EUA/França) contra os países do Eixo (Alemanha/ Itália /Japão)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59" y="3429000"/>
            <a:ext cx="3276691" cy="31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EBC | Alan Turing é considerado pai da computação"/>
          <p:cNvSpPr>
            <a:spLocks noChangeAspect="1" noChangeArrowheads="1"/>
          </p:cNvSpPr>
          <p:nvPr/>
        </p:nvSpPr>
        <p:spPr bwMode="auto">
          <a:xfrm>
            <a:off x="155575" y="-822325"/>
            <a:ext cx="2352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300537" cy="313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021151-C998-FCDF-FF20-BA66A15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180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4170472" y="1814285"/>
            <a:ext cx="4411059" cy="5043715"/>
          </a:xfrm>
          <a:prstGeom prst="rect">
            <a:avLst/>
          </a:prstGeom>
        </p:spPr>
      </p:pic>
      <p:sp>
        <p:nvSpPr>
          <p:cNvPr id="6" name="CaixaDeTexto 8"/>
          <p:cNvSpPr txBox="1"/>
          <p:nvPr/>
        </p:nvSpPr>
        <p:spPr>
          <a:xfrm>
            <a:off x="476551" y="2319761"/>
            <a:ext cx="3429000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7" name="Conector angulado 6"/>
          <p:cNvCxnSpPr>
            <a:stCxn id="6" idx="0"/>
          </p:cNvCxnSpPr>
          <p:nvPr/>
        </p:nvCxnSpPr>
        <p:spPr>
          <a:xfrm rot="5400000" flipH="1" flipV="1">
            <a:off x="3658243" y="650619"/>
            <a:ext cx="201951" cy="3136335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7"/>
          <p:cNvSpPr txBox="1"/>
          <p:nvPr/>
        </p:nvSpPr>
        <p:spPr>
          <a:xfrm>
            <a:off x="750887" y="3186433"/>
            <a:ext cx="235426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9" name="Conector angulado 8"/>
          <p:cNvCxnSpPr>
            <a:stCxn id="8" idx="3"/>
          </p:cNvCxnSpPr>
          <p:nvPr/>
        </p:nvCxnSpPr>
        <p:spPr>
          <a:xfrm flipV="1">
            <a:off x="3105148" y="2407973"/>
            <a:ext cx="1210952" cy="1101516"/>
          </a:xfrm>
          <a:prstGeom prst="bentConnector3">
            <a:avLst>
              <a:gd name="adj1" fmla="val 55993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CaixaDeTexto 25"/>
          <p:cNvSpPr txBox="1"/>
          <p:nvPr/>
        </p:nvSpPr>
        <p:spPr>
          <a:xfrm>
            <a:off x="750888" y="3956801"/>
            <a:ext cx="3263746" cy="922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1" name="Conector angulado 10"/>
          <p:cNvCxnSpPr>
            <a:stCxn id="10" idx="2"/>
          </p:cNvCxnSpPr>
          <p:nvPr/>
        </p:nvCxnSpPr>
        <p:spPr>
          <a:xfrm rot="5400000" flipH="1" flipV="1">
            <a:off x="2218526" y="2572208"/>
            <a:ext cx="2471164" cy="2142695"/>
          </a:xfrm>
          <a:prstGeom prst="bentConnector3">
            <a:avLst>
              <a:gd name="adj1" fmla="val -9251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47"/>
          <p:cNvSpPr txBox="1"/>
          <p:nvPr/>
        </p:nvSpPr>
        <p:spPr>
          <a:xfrm>
            <a:off x="8762378" y="2773186"/>
            <a:ext cx="227999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8985574" y="1856386"/>
            <a:ext cx="365213" cy="1468388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56"/>
          <p:cNvSpPr txBox="1"/>
          <p:nvPr/>
        </p:nvSpPr>
        <p:spPr>
          <a:xfrm>
            <a:off x="8762378" y="3802769"/>
            <a:ext cx="2416516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16" name="Conector angulado 15"/>
          <p:cNvCxnSpPr/>
          <p:nvPr/>
        </p:nvCxnSpPr>
        <p:spPr>
          <a:xfrm rot="10800000">
            <a:off x="7110258" y="4163176"/>
            <a:ext cx="1944688" cy="287337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FB1A0-8C0E-599D-703B-6652C7F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765" y="5593922"/>
            <a:ext cx="838201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1528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460"/>
            <a:ext cx="6974541" cy="4762118"/>
          </a:xfrm>
        </p:spPr>
        <p:txBody>
          <a:bodyPr>
            <a:normAutofit/>
          </a:bodyPr>
          <a:lstStyle/>
          <a:p>
            <a:r>
              <a:rPr lang="pt-BR" sz="2200" dirty="0"/>
              <a:t>O IDE é muito simples e intuitivo. Um programa, que no Arduino é chamado de sketch, apresenta duas funções básicas: setup() e loop().</a:t>
            </a:r>
          </a:p>
          <a:p>
            <a:r>
              <a:rPr lang="pt-BR" sz="2200" dirty="0"/>
              <a:t>A função </a:t>
            </a:r>
            <a:r>
              <a:rPr lang="pt-BR" sz="2200" b="1" dirty="0"/>
              <a:t>setup() </a:t>
            </a:r>
            <a:r>
              <a:rPr lang="pt-BR" sz="2200" dirty="0"/>
              <a:t>deverá conter o código que irá executar apenas uma vez, quando o sketch iniciar. Normalmente colocamos nesta função as definições iniciais do programa.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812741" y="1230600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42" y="4059616"/>
            <a:ext cx="6592506" cy="1899858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A5543-4F03-60E1-6618-2041467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6386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13433"/>
            <a:ext cx="6705600" cy="4762118"/>
          </a:xfrm>
        </p:spPr>
        <p:txBody>
          <a:bodyPr>
            <a:normAutofit/>
          </a:bodyPr>
          <a:lstStyle/>
          <a:p>
            <a:r>
              <a:rPr lang="pt-BR" sz="2200" dirty="0"/>
              <a:t>A função </a:t>
            </a:r>
            <a:r>
              <a:rPr lang="pt-BR" sz="2200" b="1" dirty="0"/>
              <a:t>loop() </a:t>
            </a:r>
            <a:r>
              <a:rPr lang="pt-BR" sz="2200" dirty="0"/>
              <a:t>irá executar continuamente as instruções que estão lá até que outro sketch seja carregado na memória “flash” do </a:t>
            </a:r>
            <a:r>
              <a:rPr lang="pt-BR" sz="2200" dirty="0" err="1"/>
              <a:t>Arduino</a:t>
            </a:r>
            <a:r>
              <a:rPr lang="pt-BR" sz="2200" dirty="0"/>
              <a:t>.</a:t>
            </a:r>
          </a:p>
          <a:p>
            <a:r>
              <a:rPr lang="pt-BR" sz="2200" dirty="0"/>
              <a:t>É importante notar que no </a:t>
            </a:r>
            <a:r>
              <a:rPr lang="pt-BR" sz="2200" dirty="0" err="1"/>
              <a:t>Arduino</a:t>
            </a:r>
            <a:r>
              <a:rPr lang="pt-BR" sz="2200" dirty="0"/>
              <a:t> é possível armazenar e executar um sketch por vez, desta forma, sempre quando transferimos um sketch esse irá substituir o programa que estava anteriormente carregado na memória.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789971" y="1115574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2" y="3965870"/>
            <a:ext cx="6574329" cy="270927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7597C-F3A6-EF8E-9797-A8D0C11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457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6785784" cy="4762118"/>
          </a:xfrm>
        </p:spPr>
        <p:txBody>
          <a:bodyPr>
            <a:normAutofit/>
          </a:bodyPr>
          <a:lstStyle/>
          <a:p>
            <a:r>
              <a:rPr lang="pt-BR" sz="2200" dirty="0"/>
              <a:t>Também observe que como o sketch fica armazenado na memória “flash”, que é permanente, mesmo quando desligamos o </a:t>
            </a:r>
            <a:r>
              <a:rPr lang="pt-BR" sz="2200" dirty="0" err="1"/>
              <a:t>Arduino</a:t>
            </a:r>
            <a:r>
              <a:rPr lang="pt-BR" sz="2200" dirty="0"/>
              <a:t>, o programa continua armazenado e irá entrar novamente em execução quando o </a:t>
            </a:r>
            <a:r>
              <a:rPr lang="pt-BR" sz="2200" dirty="0" err="1"/>
              <a:t>Arduino</a:t>
            </a:r>
            <a:r>
              <a:rPr lang="pt-BR" sz="2200" dirty="0"/>
              <a:t> for ligado novamente. </a:t>
            </a:r>
          </a:p>
          <a:p>
            <a:r>
              <a:rPr lang="pt-BR" sz="2200" dirty="0"/>
              <a:t>Note também que, nestas duas funções, a palavra reservada </a:t>
            </a:r>
            <a:r>
              <a:rPr lang="pt-BR" sz="2200" b="1" i="1" dirty="0" err="1"/>
              <a:t>void</a:t>
            </a:r>
            <a:r>
              <a:rPr lang="pt-BR" sz="2200" dirty="0"/>
              <a:t> indica que as funções não apresentam um valor de retorno, sendo usadas exclusivamente para realizar a execução de um conjunto de instruções.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789971" y="1115574"/>
            <a:ext cx="4282858" cy="51578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61A55-09D5-6425-DE5D-02B3732A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677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na massa! Piscar um LED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273"/>
            <a:ext cx="10515600" cy="497673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nível 1 (HIGH) colocado no pino irá acender o LED durante 2s, enquanto um nível 0 (LOW) vai apagar o LED. </a:t>
            </a:r>
          </a:p>
          <a:p>
            <a:pPr lvl="1"/>
            <a:r>
              <a:rPr lang="pt-BR" sz="2400" dirty="0"/>
              <a:t>Material necessário: </a:t>
            </a:r>
          </a:p>
          <a:p>
            <a:pPr marL="400050" lvl="1" indent="0">
              <a:buNone/>
            </a:pPr>
            <a:r>
              <a:rPr lang="pt-BR" sz="2400" dirty="0"/>
              <a:t>• 1 </a:t>
            </a:r>
            <a:r>
              <a:rPr lang="pt-BR" sz="2400" dirty="0" err="1"/>
              <a:t>Arduino</a:t>
            </a:r>
            <a:r>
              <a:rPr lang="pt-BR" sz="2400" dirty="0"/>
              <a:t>;</a:t>
            </a:r>
          </a:p>
          <a:p>
            <a:pPr marL="400050" lvl="1" indent="0">
              <a:buNone/>
            </a:pPr>
            <a:r>
              <a:rPr lang="pt-BR" sz="2400" dirty="0"/>
              <a:t>• 1 Resistor de 300 ohms (laranja, preto, marrom);</a:t>
            </a:r>
          </a:p>
          <a:p>
            <a:pPr marL="400050" lvl="1" indent="0">
              <a:buNone/>
            </a:pPr>
            <a:r>
              <a:rPr lang="pt-BR" sz="2400" dirty="0"/>
              <a:t>• 1 Led (qualquer cor);</a:t>
            </a:r>
          </a:p>
          <a:p>
            <a:pPr marL="400050" lvl="1" indent="0">
              <a:buNone/>
            </a:pPr>
            <a:r>
              <a:rPr lang="pt-BR" sz="2400" dirty="0"/>
              <a:t>• 1 </a:t>
            </a:r>
            <a:r>
              <a:rPr lang="pt-BR" sz="2400" dirty="0" err="1"/>
              <a:t>Protoboard</a:t>
            </a:r>
            <a:r>
              <a:rPr lang="pt-BR" sz="2400" dirty="0"/>
              <a:t>;</a:t>
            </a:r>
          </a:p>
          <a:p>
            <a:pPr marL="400050" lvl="1" indent="0">
              <a:buNone/>
            </a:pPr>
            <a:r>
              <a:rPr lang="pt-BR" sz="2400" dirty="0"/>
              <a:t> • Jumpers </a:t>
            </a:r>
            <a:r>
              <a:rPr lang="pt-BR" sz="2400" dirty="0" err="1"/>
              <a:t>cables</a:t>
            </a:r>
            <a:r>
              <a:rPr lang="pt-BR" sz="2400" dirty="0"/>
              <a:t>.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4468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194" y="3460228"/>
            <a:ext cx="5961407" cy="334550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29A4CA-3516-1E2D-550A-4D96303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070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na massa! Piscar um LED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4297"/>
            <a:ext cx="10515600" cy="4976730"/>
          </a:xfrm>
        </p:spPr>
        <p:txBody>
          <a:bodyPr/>
          <a:lstStyle/>
          <a:p>
            <a:r>
              <a:rPr lang="pt-BR" dirty="0"/>
              <a:t>Programa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77" y="974445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107" y="1940770"/>
            <a:ext cx="6529740" cy="350293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262744" y="5533531"/>
            <a:ext cx="9913256" cy="101566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Após </a:t>
            </a:r>
            <a:r>
              <a:rPr lang="pt-BR" sz="2000" b="1" dirty="0"/>
              <a:t>salvar</a:t>
            </a:r>
            <a:r>
              <a:rPr lang="pt-BR" sz="2000" dirty="0"/>
              <a:t> o sketch (programa), faça a </a:t>
            </a:r>
            <a:r>
              <a:rPr lang="pt-BR" sz="2000" b="1" dirty="0"/>
              <a:t>compilação</a:t>
            </a:r>
            <a:r>
              <a:rPr lang="pt-BR" sz="2000" dirty="0"/>
              <a:t> e, em seguida, conecte o Arduino à porta USB do computador. Finalizando, pressione o botão </a:t>
            </a:r>
            <a:r>
              <a:rPr lang="pt-BR" sz="2000" b="1" dirty="0"/>
              <a:t>Carregar</a:t>
            </a:r>
            <a:r>
              <a:rPr lang="pt-BR" sz="2000" dirty="0"/>
              <a:t> (Transferir) para fazer a transferência do sketch para o Arduino.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33358-93E2-0A2F-72CA-77B5EBB4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2212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</a:t>
            </a:r>
            <a:r>
              <a:rPr lang="pt-BR">
                <a:effectLst/>
                <a:latin typeface="Arial" panose="020B0604020202020204" pitchFamily="34" charset="0"/>
              </a:rPr>
              <a:t>© 2023 </a:t>
            </a:r>
            <a:r>
              <a:rPr lang="pt-BR" dirty="0">
                <a:effectLst/>
                <a:latin typeface="Arial" panose="020B0604020202020204" pitchFamily="34" charset="0"/>
              </a:rPr>
              <a:t>Prof. </a:t>
            </a:r>
            <a:r>
              <a:rPr lang="pt-BR" dirty="0"/>
              <a:t>Airton </a:t>
            </a:r>
            <a:r>
              <a:rPr lang="pt-BR" dirty="0" err="1"/>
              <a:t>Toyofuku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21432</TotalTime>
  <Words>4609</Words>
  <Application>Microsoft Office PowerPoint</Application>
  <PresentationFormat>Widescreen</PresentationFormat>
  <Paragraphs>694</Paragraphs>
  <Slides>96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102" baseType="lpstr">
      <vt:lpstr>AR CENA</vt:lpstr>
      <vt:lpstr>Arial</vt:lpstr>
      <vt:lpstr>Calibri</vt:lpstr>
      <vt:lpstr>Wingdings</vt:lpstr>
      <vt:lpstr>Wingdings 3</vt:lpstr>
      <vt:lpstr>Personalizar design</vt:lpstr>
      <vt:lpstr>Apresentação do PowerPoint</vt:lpstr>
      <vt:lpstr>Engenharia de Software</vt:lpstr>
      <vt:lpstr>Dinâmica do curso</vt:lpstr>
      <vt:lpstr>1. Contexto histórico</vt:lpstr>
      <vt:lpstr>Século XIX – Charles Babbage</vt:lpstr>
      <vt:lpstr>Ada Lovelace</vt:lpstr>
      <vt:lpstr>Válvulas</vt:lpstr>
      <vt:lpstr>Alan Turing</vt:lpstr>
      <vt:lpstr>Bombe - code-breaking machine </vt:lpstr>
      <vt:lpstr>Histórico</vt:lpstr>
      <vt:lpstr>ENIAC</vt:lpstr>
      <vt:lpstr>ENIAC</vt:lpstr>
      <vt:lpstr>ENIAC</vt:lpstr>
      <vt:lpstr>ENIAC</vt:lpstr>
      <vt:lpstr>ENIAC</vt:lpstr>
      <vt:lpstr>EDVAC – (Electronic Discrete Variable Automatic Computer)</vt:lpstr>
      <vt:lpstr>EDVAC – (Electronic Discrete Variable Automatic Computer)</vt:lpstr>
      <vt:lpstr>O Transistor</vt:lpstr>
      <vt:lpstr>O Transistor</vt:lpstr>
      <vt:lpstr>O primeiro CI</vt:lpstr>
      <vt:lpstr>Microprocessador</vt:lpstr>
      <vt:lpstr>CI 4004</vt:lpstr>
      <vt:lpstr>Enquanto isso no Brasil...</vt:lpstr>
      <vt:lpstr>Z80</vt:lpstr>
      <vt:lpstr>6502 – MOS Technology</vt:lpstr>
      <vt:lpstr>Atari 2600</vt:lpstr>
      <vt:lpstr>Apple I</vt:lpstr>
      <vt:lpstr>O primeiro MCU</vt:lpstr>
      <vt:lpstr>Os MCUs e MCPs</vt:lpstr>
      <vt:lpstr>Motivação</vt:lpstr>
      <vt:lpstr>Motivação</vt:lpstr>
      <vt:lpstr>Motivação</vt:lpstr>
      <vt:lpstr>Microcontrolador x Microprocessador</vt:lpstr>
      <vt:lpstr>Microcontrolador x Microprocessador</vt:lpstr>
      <vt:lpstr>Principais Fabricantes e Modelos</vt:lpstr>
      <vt:lpstr>Microcontrolador</vt:lpstr>
      <vt:lpstr>O que é um Microcontrolador?</vt:lpstr>
      <vt:lpstr>Arquitetura Básica</vt:lpstr>
      <vt:lpstr>Arquitetura Básica</vt:lpstr>
      <vt:lpstr>Arquitetura Básica</vt:lpstr>
      <vt:lpstr>Arquitetura Básica</vt:lpstr>
      <vt:lpstr>Arquitetura Básica</vt:lpstr>
      <vt:lpstr>Arquitetura Básica</vt:lpstr>
      <vt:lpstr>Exemplo de Aplicação</vt:lpstr>
      <vt:lpstr>Exemplo de Aplicação</vt:lpstr>
      <vt:lpstr>Exemplo de Aplicação</vt:lpstr>
      <vt:lpstr>Exercício</vt:lpstr>
      <vt:lpstr>2. Introdução a lógica de programação</vt:lpstr>
      <vt:lpstr>Lógica de programação</vt:lpstr>
      <vt:lpstr>Lógica de programação</vt:lpstr>
      <vt:lpstr>Lógica de programação</vt:lpstr>
      <vt:lpstr>Lógica de programação: fluxogramas</vt:lpstr>
      <vt:lpstr>Lógica de programação: fluxogramas</vt:lpstr>
      <vt:lpstr>Lógica de programação: fluxogramas</vt:lpstr>
      <vt:lpstr>Lógica de programação: variáveis e constantes</vt:lpstr>
      <vt:lpstr>Lógica de programação: variáveis e constantes</vt:lpstr>
      <vt:lpstr>“American Standard Code for Information Interchange” - ASCII  "Código Padrão Americano para o Intercâmbio de Informação"</vt:lpstr>
      <vt:lpstr>Tabela ASCII</vt:lpstr>
      <vt:lpstr>Lógica de programação: operadores aritméticos</vt:lpstr>
      <vt:lpstr>Lógica de programação: operadores relacionais</vt:lpstr>
      <vt:lpstr>Lógica de programação: operadores relacionais</vt:lpstr>
      <vt:lpstr>Lógica de programação: estruturas de decisão</vt:lpstr>
      <vt:lpstr>Lógica de programação: estruturas de decisão</vt:lpstr>
      <vt:lpstr>Lógica de programação: estruturas de decisão</vt:lpstr>
      <vt:lpstr>Linguagem de programação</vt:lpstr>
      <vt:lpstr>Popularização das Linguagens de Programação</vt:lpstr>
      <vt:lpstr>Linguagem C</vt:lpstr>
      <vt:lpstr>Revisão de Linguagem C</vt:lpstr>
      <vt:lpstr>Funcionalidade de projeto</vt:lpstr>
      <vt:lpstr>Eficiência</vt:lpstr>
      <vt:lpstr>Portabilidade</vt:lpstr>
      <vt:lpstr>Flexibilidade</vt:lpstr>
      <vt:lpstr>Orientado ao Programador</vt:lpstr>
      <vt:lpstr>Orientado ao Programador</vt:lpstr>
      <vt:lpstr>Arquivos Objeto, Executáveis e Bibliotecas</vt:lpstr>
      <vt:lpstr>Arquivos Objeto, Executáveis e Bibliotecas</vt:lpstr>
      <vt:lpstr>3. Arduino</vt:lpstr>
      <vt:lpstr>Introdução: O ARDUINO</vt:lpstr>
      <vt:lpstr>Introdução: Projeto ARDUINO – arquitetura e história</vt:lpstr>
      <vt:lpstr>Introdução: Projeto ARDUINO – arquitetura e história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Mãos na massa! Piscar um LED</vt:lpstr>
      <vt:lpstr>Mãos na massa! Piscar um LED</vt:lpstr>
      <vt:lpstr>Copyright © 2023 Prof. Airton Toyofuku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Allen Fernando Oberleitner Lima</dc:creator>
  <cp:lastModifiedBy>Airton</cp:lastModifiedBy>
  <cp:revision>87</cp:revision>
  <dcterms:created xsi:type="dcterms:W3CDTF">2022-12-26T16:03:04Z</dcterms:created>
  <dcterms:modified xsi:type="dcterms:W3CDTF">2023-06-30T22:12:07Z</dcterms:modified>
</cp:coreProperties>
</file>